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88"/>
  </p:notesMasterIdLst>
  <p:sldIdLst>
    <p:sldId id="256" r:id="rId2"/>
    <p:sldId id="377" r:id="rId3"/>
    <p:sldId id="295" r:id="rId4"/>
    <p:sldId id="310" r:id="rId5"/>
    <p:sldId id="362" r:id="rId6"/>
    <p:sldId id="378" r:id="rId7"/>
    <p:sldId id="379" r:id="rId8"/>
    <p:sldId id="406" r:id="rId9"/>
    <p:sldId id="409" r:id="rId10"/>
    <p:sldId id="416" r:id="rId11"/>
    <p:sldId id="410" r:id="rId12"/>
    <p:sldId id="402" r:id="rId13"/>
    <p:sldId id="407" r:id="rId14"/>
    <p:sldId id="408" r:id="rId15"/>
    <p:sldId id="411" r:id="rId16"/>
    <p:sldId id="412" r:id="rId17"/>
    <p:sldId id="413" r:id="rId18"/>
    <p:sldId id="414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286" r:id="rId31"/>
    <p:sldId id="417" r:id="rId32"/>
    <p:sldId id="391" r:id="rId33"/>
    <p:sldId id="392" r:id="rId34"/>
    <p:sldId id="415" r:id="rId35"/>
    <p:sldId id="356" r:id="rId36"/>
    <p:sldId id="343" r:id="rId37"/>
    <p:sldId id="287" r:id="rId38"/>
    <p:sldId id="315" r:id="rId39"/>
    <p:sldId id="285" r:id="rId40"/>
    <p:sldId id="299" r:id="rId41"/>
    <p:sldId id="297" r:id="rId42"/>
    <p:sldId id="298" r:id="rId43"/>
    <p:sldId id="344" r:id="rId44"/>
    <p:sldId id="301" r:id="rId45"/>
    <p:sldId id="393" r:id="rId46"/>
    <p:sldId id="342" r:id="rId47"/>
    <p:sldId id="341" r:id="rId48"/>
    <p:sldId id="309" r:id="rId49"/>
    <p:sldId id="361" r:id="rId50"/>
    <p:sldId id="328" r:id="rId51"/>
    <p:sldId id="290" r:id="rId52"/>
    <p:sldId id="289" r:id="rId53"/>
    <p:sldId id="288" r:id="rId54"/>
    <p:sldId id="327" r:id="rId55"/>
    <p:sldId id="300" r:id="rId56"/>
    <p:sldId id="320" r:id="rId57"/>
    <p:sldId id="302" r:id="rId58"/>
    <p:sldId id="292" r:id="rId59"/>
    <p:sldId id="260" r:id="rId60"/>
    <p:sldId id="318" r:id="rId61"/>
    <p:sldId id="357" r:id="rId62"/>
    <p:sldId id="312" r:id="rId63"/>
    <p:sldId id="348" r:id="rId64"/>
    <p:sldId id="365" r:id="rId65"/>
    <p:sldId id="395" r:id="rId66"/>
    <p:sldId id="366" r:id="rId67"/>
    <p:sldId id="397" r:id="rId68"/>
    <p:sldId id="311" r:id="rId69"/>
    <p:sldId id="313" r:id="rId70"/>
    <p:sldId id="339" r:id="rId71"/>
    <p:sldId id="337" r:id="rId72"/>
    <p:sldId id="296" r:id="rId73"/>
    <p:sldId id="308" r:id="rId74"/>
    <p:sldId id="340" r:id="rId75"/>
    <p:sldId id="346" r:id="rId76"/>
    <p:sldId id="353" r:id="rId77"/>
    <p:sldId id="394" r:id="rId78"/>
    <p:sldId id="347" r:id="rId79"/>
    <p:sldId id="284" r:id="rId80"/>
    <p:sldId id="364" r:id="rId81"/>
    <p:sldId id="354" r:id="rId82"/>
    <p:sldId id="396" r:id="rId83"/>
    <p:sldId id="398" r:id="rId84"/>
    <p:sldId id="399" r:id="rId85"/>
    <p:sldId id="400" r:id="rId86"/>
    <p:sldId id="401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03B00"/>
    <a:srgbClr val="480024"/>
    <a:srgbClr val="CC0000"/>
    <a:srgbClr val="AF9421"/>
    <a:srgbClr val="9CAAA2"/>
    <a:srgbClr val="86813A"/>
    <a:srgbClr val="336600"/>
    <a:srgbClr val="C84300"/>
    <a:srgbClr val="CCAC26"/>
    <a:srgbClr val="66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2" autoAdjust="0"/>
    <p:restoredTop sz="88902" autoAdjust="0"/>
  </p:normalViewPr>
  <p:slideViewPr>
    <p:cSldViewPr>
      <p:cViewPr>
        <p:scale>
          <a:sx n="66" d="100"/>
          <a:sy n="66" d="100"/>
        </p:scale>
        <p:origin x="-1860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plotArea>
      <c:layout/>
      <c:pieChart>
        <c:varyColors val="1"/>
        <c:ser>
          <c:idx val="0"/>
          <c:order val="0"/>
          <c:dPt>
            <c:idx val="2"/>
            <c:spPr>
              <a:solidFill>
                <a:srgbClr val="00B050"/>
              </a:solidFill>
            </c:spPr>
          </c:dPt>
          <c:val>
            <c:numRef>
              <c:f>Sheet1!$A$1:$A$3</c:f>
              <c:numCache>
                <c:formatCode>0%</c:formatCode>
                <c:ptCount val="3"/>
                <c:pt idx="0">
                  <c:v>6.0000000000000032E-2</c:v>
                </c:pt>
                <c:pt idx="1">
                  <c:v>0.46</c:v>
                </c:pt>
                <c:pt idx="2">
                  <c:v>0.4800000000000002</c:v>
                </c:pt>
              </c:numCache>
            </c:numRef>
          </c:val>
        </c:ser>
        <c:dLbls/>
        <c:firstSliceAng val="0"/>
      </c:pieChart>
    </c:plotArea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plotArea>
      <c:layout/>
      <c:pieChart>
        <c:varyColors val="1"/>
        <c:ser>
          <c:idx val="0"/>
          <c:order val="0"/>
          <c:dPt>
            <c:idx val="2"/>
            <c:spPr>
              <a:solidFill>
                <a:srgbClr val="00B050"/>
              </a:solidFill>
            </c:spPr>
          </c:dPt>
          <c:val>
            <c:numRef>
              <c:f>Sheet1!$A$1:$A$3</c:f>
              <c:numCache>
                <c:formatCode>0%</c:formatCode>
                <c:ptCount val="3"/>
                <c:pt idx="0">
                  <c:v>6.0000000000000032E-2</c:v>
                </c:pt>
                <c:pt idx="1">
                  <c:v>0.46</c:v>
                </c:pt>
                <c:pt idx="2">
                  <c:v>0.4800000000000002</c:v>
                </c:pt>
              </c:numCache>
            </c:numRef>
          </c:val>
        </c:ser>
        <c:dLbls/>
        <c:firstSliceAng val="0"/>
      </c:pieChart>
    </c:plotArea>
    <c:plotVisOnly val="1"/>
    <c:dispBlanksAs val="zero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51ECBF-623C-42D8-A8F3-D7C6FB325A6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66E253F-4A21-40DD-A1B0-969F6BF23ED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rPr>
            <a:t>The Injury Field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rPr>
            <a:t>创伤范围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charset="0"/>
          </a:endParaRPr>
        </a:p>
      </dgm:t>
    </dgm:pt>
    <dgm:pt modelId="{7ABD2849-4792-43B2-8CE7-AB48A2895BDA}" type="parTrans" cxnId="{718CEDD4-BEDB-4DD5-AE30-2DB342B71A3C}">
      <dgm:prSet/>
      <dgm:spPr/>
      <dgm:t>
        <a:bodyPr/>
        <a:lstStyle/>
        <a:p>
          <a:endParaRPr lang="zh-CN" altLang="en-US"/>
        </a:p>
      </dgm:t>
    </dgm:pt>
    <dgm:pt modelId="{AB6B825E-FA13-4D89-8C55-3F8C9D5E20EB}" type="sibTrans" cxnId="{718CEDD4-BEDB-4DD5-AE30-2DB342B71A3C}">
      <dgm:prSet/>
      <dgm:spPr/>
      <dgm:t>
        <a:bodyPr/>
        <a:lstStyle/>
        <a:p>
          <a:endParaRPr lang="zh-CN" altLang="en-US"/>
        </a:p>
      </dgm:t>
    </dgm:pt>
    <dgm:pt modelId="{010AC366-3FEE-4C20-B85A-8C639EA79B9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Injury Prevention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伤害预防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3C640883-82CC-4BB2-9BC3-4925E48E35AD}" type="parTrans" cxnId="{742498CD-994F-413A-BE58-44970534500C}">
      <dgm:prSet/>
      <dgm:spPr/>
      <dgm:t>
        <a:bodyPr/>
        <a:lstStyle/>
        <a:p>
          <a:endParaRPr lang="zh-CN" altLang="en-US"/>
        </a:p>
      </dgm:t>
    </dgm:pt>
    <dgm:pt modelId="{E46AF5EC-DC33-48C4-BF9A-4461AE530320}" type="sibTrans" cxnId="{742498CD-994F-413A-BE58-44970534500C}">
      <dgm:prSet/>
      <dgm:spPr/>
      <dgm:t>
        <a:bodyPr/>
        <a:lstStyle/>
        <a:p>
          <a:endParaRPr lang="zh-CN" altLang="en-US"/>
        </a:p>
      </dgm:t>
    </dgm:pt>
    <dgm:pt modelId="{788A99A5-9260-4F4F-AD52-3D865DB9A6C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Pre-event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Preventing injury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causing events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事故前</a:t>
          </a:r>
          <a:endParaRPr kumimoji="0" lang="en-US" altLang="zh-CN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预防伤害事件发生</a:t>
          </a:r>
          <a:endParaRPr kumimoji="0" lang="en-US" altLang="zh-CN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C8009BAC-5FAE-4C4D-93CC-1E1761106AA8}" type="parTrans" cxnId="{0CC48013-00BD-4BE4-ADC2-D06727DC296B}">
      <dgm:prSet/>
      <dgm:spPr/>
      <dgm:t>
        <a:bodyPr/>
        <a:lstStyle/>
        <a:p>
          <a:endParaRPr lang="zh-CN" altLang="en-US"/>
        </a:p>
      </dgm:t>
    </dgm:pt>
    <dgm:pt modelId="{7C3C1369-E9F6-4C34-8A2C-F6410B1C056E}" type="sibTrans" cxnId="{0CC48013-00BD-4BE4-ADC2-D06727DC296B}">
      <dgm:prSet/>
      <dgm:spPr/>
      <dgm:t>
        <a:bodyPr/>
        <a:lstStyle/>
        <a:p>
          <a:endParaRPr lang="zh-CN" altLang="en-US"/>
        </a:p>
      </dgm:t>
    </dgm:pt>
    <dgm:pt modelId="{8546F313-D06C-44C5-8DED-8991E1805E3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Event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Preventing injury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or minimizing severity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事故中</a:t>
          </a:r>
          <a:endParaRPr kumimoji="0" lang="en-US" altLang="zh-CN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预防受伤或把伤害降至最低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95260852-FEC4-4FFE-A80A-C546F3EF7440}" type="parTrans" cxnId="{6F8FB2C2-7892-4E86-A4CC-281F478DB4A2}">
      <dgm:prSet/>
      <dgm:spPr/>
      <dgm:t>
        <a:bodyPr/>
        <a:lstStyle/>
        <a:p>
          <a:endParaRPr lang="zh-CN" altLang="en-US"/>
        </a:p>
      </dgm:t>
    </dgm:pt>
    <dgm:pt modelId="{ADD9C7F3-8D61-4C6D-BB2D-820D33484305}" type="sibTrans" cxnId="{6F8FB2C2-7892-4E86-A4CC-281F478DB4A2}">
      <dgm:prSet/>
      <dgm:spPr/>
      <dgm:t>
        <a:bodyPr/>
        <a:lstStyle/>
        <a:p>
          <a:endParaRPr lang="zh-CN" altLang="en-US"/>
        </a:p>
      </dgm:t>
    </dgm:pt>
    <dgm:pt modelId="{8D346A21-0F74-4CD5-973C-DD2831DC2F8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Injury Treatment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伤害治疗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3B68DA4A-B9B6-4492-96A1-0476C9E1A230}" type="parTrans" cxnId="{BF86D9DD-C2C6-4271-96F7-B34ED811FE92}">
      <dgm:prSet/>
      <dgm:spPr/>
      <dgm:t>
        <a:bodyPr/>
        <a:lstStyle/>
        <a:p>
          <a:endParaRPr lang="zh-CN" altLang="en-US"/>
        </a:p>
      </dgm:t>
    </dgm:pt>
    <dgm:pt modelId="{6CCBB9BA-DC74-4325-B08E-F9B3A50EE40F}" type="sibTrans" cxnId="{BF86D9DD-C2C6-4271-96F7-B34ED811FE92}">
      <dgm:prSet/>
      <dgm:spPr/>
      <dgm:t>
        <a:bodyPr/>
        <a:lstStyle/>
        <a:p>
          <a:endParaRPr lang="zh-CN" altLang="en-US"/>
        </a:p>
      </dgm:t>
    </dgm:pt>
    <dgm:pt modelId="{089DC0B4-686A-48EE-B162-3136E6E3A03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Acute Care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Minimizing severity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of outcome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应急护理</a:t>
          </a:r>
          <a:endParaRPr kumimoji="0" lang="en-US" altLang="zh-CN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把伤害降到最低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DD7050FA-2EAF-4779-AEDF-5A69233C7DCD}" type="parTrans" cxnId="{CEF5E9F4-AC1A-4C59-808B-3CC1306A052F}">
      <dgm:prSet/>
      <dgm:spPr/>
      <dgm:t>
        <a:bodyPr/>
        <a:lstStyle/>
        <a:p>
          <a:endParaRPr lang="zh-CN" altLang="en-US"/>
        </a:p>
      </dgm:t>
    </dgm:pt>
    <dgm:pt modelId="{A8196C3F-DAF2-4A6B-922B-EED368380921}" type="sibTrans" cxnId="{CEF5E9F4-AC1A-4C59-808B-3CC1306A052F}">
      <dgm:prSet/>
      <dgm:spPr/>
      <dgm:t>
        <a:bodyPr/>
        <a:lstStyle/>
        <a:p>
          <a:endParaRPr lang="zh-CN" altLang="en-US"/>
        </a:p>
      </dgm:t>
    </dgm:pt>
    <dgm:pt modelId="{7C9DB966-D226-457F-95D9-FE4BB35C7DD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Rehabilitation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Restoring optimum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恢复 到最佳状态     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gm:t>
    </dgm:pt>
    <dgm:pt modelId="{A99F9AFF-8264-46D3-838C-2924BFF67CD7}" type="parTrans" cxnId="{2B28FCDA-6AE3-4CCD-8678-34E6C52EFD0A}">
      <dgm:prSet/>
      <dgm:spPr/>
      <dgm:t>
        <a:bodyPr/>
        <a:lstStyle/>
        <a:p>
          <a:endParaRPr lang="zh-CN" altLang="en-US"/>
        </a:p>
      </dgm:t>
    </dgm:pt>
    <dgm:pt modelId="{C86CE630-2C28-4DE4-A7AD-8B3D03FCBF6D}" type="sibTrans" cxnId="{2B28FCDA-6AE3-4CCD-8678-34E6C52EFD0A}">
      <dgm:prSet/>
      <dgm:spPr/>
      <dgm:t>
        <a:bodyPr/>
        <a:lstStyle/>
        <a:p>
          <a:endParaRPr lang="zh-CN" altLang="en-US"/>
        </a:p>
      </dgm:t>
    </dgm:pt>
    <dgm:pt modelId="{DDE7FE4C-9B76-4CDA-8BA8-8F24FCE51B1F}" type="pres">
      <dgm:prSet presAssocID="{2C51ECBF-623C-42D8-A8F3-D7C6FB325A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C62E801-AF45-4DF2-A1AF-B9D2FCD36B85}" type="pres">
      <dgm:prSet presAssocID="{B66E253F-4A21-40DD-A1B0-969F6BF23EDD}" presName="hierRoot1" presStyleCnt="0">
        <dgm:presLayoutVars>
          <dgm:hierBranch/>
        </dgm:presLayoutVars>
      </dgm:prSet>
      <dgm:spPr/>
    </dgm:pt>
    <dgm:pt modelId="{2C4657C5-3206-4D1E-92F2-83557541731A}" type="pres">
      <dgm:prSet presAssocID="{B66E253F-4A21-40DD-A1B0-969F6BF23EDD}" presName="rootComposite1" presStyleCnt="0"/>
      <dgm:spPr/>
    </dgm:pt>
    <dgm:pt modelId="{E9A4B8E0-7D89-4FCB-A37A-B7825A48905E}" type="pres">
      <dgm:prSet presAssocID="{B66E253F-4A21-40DD-A1B0-969F6BF23ED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E020E9-11B2-4D4C-95DE-99205CCF1A4C}" type="pres">
      <dgm:prSet presAssocID="{B66E253F-4A21-40DD-A1B0-969F6BF23ED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A6A403A-876B-418F-8D44-7C064ECACB94}" type="pres">
      <dgm:prSet presAssocID="{B66E253F-4A21-40DD-A1B0-969F6BF23EDD}" presName="hierChild2" presStyleCnt="0"/>
      <dgm:spPr/>
    </dgm:pt>
    <dgm:pt modelId="{392791FB-DAB7-44A1-BDC1-64764F1D56F8}" type="pres">
      <dgm:prSet presAssocID="{3C640883-82CC-4BB2-9BC3-4925E48E35AD}" presName="Name35" presStyleLbl="parChTrans1D2" presStyleIdx="0" presStyleCnt="2"/>
      <dgm:spPr/>
      <dgm:t>
        <a:bodyPr/>
        <a:lstStyle/>
        <a:p>
          <a:endParaRPr lang="zh-CN" altLang="en-US"/>
        </a:p>
      </dgm:t>
    </dgm:pt>
    <dgm:pt modelId="{9310214B-4850-4EFA-8BB1-704C0F436A82}" type="pres">
      <dgm:prSet presAssocID="{010AC366-3FEE-4C20-B85A-8C639EA79B93}" presName="hierRoot2" presStyleCnt="0">
        <dgm:presLayoutVars>
          <dgm:hierBranch/>
        </dgm:presLayoutVars>
      </dgm:prSet>
      <dgm:spPr/>
    </dgm:pt>
    <dgm:pt modelId="{73BBE4B0-85E0-4FBC-A819-04A2864BFEA5}" type="pres">
      <dgm:prSet presAssocID="{010AC366-3FEE-4C20-B85A-8C639EA79B93}" presName="rootComposite" presStyleCnt="0"/>
      <dgm:spPr/>
    </dgm:pt>
    <dgm:pt modelId="{BD09C210-DBEC-455B-AE4A-FC270E08E8B2}" type="pres">
      <dgm:prSet presAssocID="{010AC366-3FEE-4C20-B85A-8C639EA79B9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442FD7-E4F6-4877-BD5F-7464C6468B1A}" type="pres">
      <dgm:prSet presAssocID="{010AC366-3FEE-4C20-B85A-8C639EA79B93}" presName="rootConnector" presStyleLbl="node2" presStyleIdx="0" presStyleCnt="2"/>
      <dgm:spPr/>
      <dgm:t>
        <a:bodyPr/>
        <a:lstStyle/>
        <a:p>
          <a:endParaRPr lang="en-US"/>
        </a:p>
      </dgm:t>
    </dgm:pt>
    <dgm:pt modelId="{B2436F90-1821-45B5-A9C9-4875A41EB26E}" type="pres">
      <dgm:prSet presAssocID="{010AC366-3FEE-4C20-B85A-8C639EA79B93}" presName="hierChild4" presStyleCnt="0"/>
      <dgm:spPr/>
    </dgm:pt>
    <dgm:pt modelId="{E7FCA2ED-6D1E-47E8-9B9B-75587A661FB3}" type="pres">
      <dgm:prSet presAssocID="{C8009BAC-5FAE-4C4D-93CC-1E1761106AA8}" presName="Name35" presStyleLbl="parChTrans1D3" presStyleIdx="0" presStyleCnt="4"/>
      <dgm:spPr/>
      <dgm:t>
        <a:bodyPr/>
        <a:lstStyle/>
        <a:p>
          <a:endParaRPr lang="zh-CN" altLang="en-US"/>
        </a:p>
      </dgm:t>
    </dgm:pt>
    <dgm:pt modelId="{50A4BCED-334C-4487-B447-5445FBA71C0F}" type="pres">
      <dgm:prSet presAssocID="{788A99A5-9260-4F4F-AD52-3D865DB9A6C4}" presName="hierRoot2" presStyleCnt="0">
        <dgm:presLayoutVars>
          <dgm:hierBranch/>
        </dgm:presLayoutVars>
      </dgm:prSet>
      <dgm:spPr/>
    </dgm:pt>
    <dgm:pt modelId="{03E54DE8-93C4-4DFF-AD08-8EBE858D049D}" type="pres">
      <dgm:prSet presAssocID="{788A99A5-9260-4F4F-AD52-3D865DB9A6C4}" presName="rootComposite" presStyleCnt="0"/>
      <dgm:spPr/>
    </dgm:pt>
    <dgm:pt modelId="{CEBAB8C3-0197-4D04-A849-BB997B76CB41}" type="pres">
      <dgm:prSet presAssocID="{788A99A5-9260-4F4F-AD52-3D865DB9A6C4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B8282D-9B14-496E-8CF7-A2F034B386DE}" type="pres">
      <dgm:prSet presAssocID="{788A99A5-9260-4F4F-AD52-3D865DB9A6C4}" presName="rootConnector" presStyleLbl="node3" presStyleIdx="0" presStyleCnt="4"/>
      <dgm:spPr/>
      <dgm:t>
        <a:bodyPr/>
        <a:lstStyle/>
        <a:p>
          <a:endParaRPr lang="en-US"/>
        </a:p>
      </dgm:t>
    </dgm:pt>
    <dgm:pt modelId="{524E620E-8CCA-4A2C-95DF-D5C7E7C22177}" type="pres">
      <dgm:prSet presAssocID="{788A99A5-9260-4F4F-AD52-3D865DB9A6C4}" presName="hierChild4" presStyleCnt="0"/>
      <dgm:spPr/>
    </dgm:pt>
    <dgm:pt modelId="{8B10A96E-164C-4A47-8581-F7F4A475B3B9}" type="pres">
      <dgm:prSet presAssocID="{788A99A5-9260-4F4F-AD52-3D865DB9A6C4}" presName="hierChild5" presStyleCnt="0"/>
      <dgm:spPr/>
    </dgm:pt>
    <dgm:pt modelId="{7AEAFF84-B4E1-4AD4-93E3-14138270BE32}" type="pres">
      <dgm:prSet presAssocID="{95260852-FEC4-4FFE-A80A-C546F3EF7440}" presName="Name35" presStyleLbl="parChTrans1D3" presStyleIdx="1" presStyleCnt="4"/>
      <dgm:spPr/>
      <dgm:t>
        <a:bodyPr/>
        <a:lstStyle/>
        <a:p>
          <a:endParaRPr lang="zh-CN" altLang="en-US"/>
        </a:p>
      </dgm:t>
    </dgm:pt>
    <dgm:pt modelId="{C231E629-D3B2-4EF8-8959-DAD3ED5B850D}" type="pres">
      <dgm:prSet presAssocID="{8546F313-D06C-44C5-8DED-8991E1805E34}" presName="hierRoot2" presStyleCnt="0">
        <dgm:presLayoutVars>
          <dgm:hierBranch/>
        </dgm:presLayoutVars>
      </dgm:prSet>
      <dgm:spPr/>
    </dgm:pt>
    <dgm:pt modelId="{DEAF4DCF-E693-4F34-88C1-2529D85CDC7C}" type="pres">
      <dgm:prSet presAssocID="{8546F313-D06C-44C5-8DED-8991E1805E34}" presName="rootComposite" presStyleCnt="0"/>
      <dgm:spPr/>
    </dgm:pt>
    <dgm:pt modelId="{ACBBB4FF-8F47-4364-B6CF-B09A5A3C0E2A}" type="pres">
      <dgm:prSet presAssocID="{8546F313-D06C-44C5-8DED-8991E1805E34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45D91A-D2BE-42D8-A891-7304E560B66C}" type="pres">
      <dgm:prSet presAssocID="{8546F313-D06C-44C5-8DED-8991E1805E34}" presName="rootConnector" presStyleLbl="node3" presStyleIdx="1" presStyleCnt="4"/>
      <dgm:spPr/>
      <dgm:t>
        <a:bodyPr/>
        <a:lstStyle/>
        <a:p>
          <a:endParaRPr lang="en-US"/>
        </a:p>
      </dgm:t>
    </dgm:pt>
    <dgm:pt modelId="{DD3FBEF4-BE91-4BE9-A7FA-8F50DED0C78D}" type="pres">
      <dgm:prSet presAssocID="{8546F313-D06C-44C5-8DED-8991E1805E34}" presName="hierChild4" presStyleCnt="0"/>
      <dgm:spPr/>
    </dgm:pt>
    <dgm:pt modelId="{0ED40051-3C47-4EF0-948E-0B65CD5B153C}" type="pres">
      <dgm:prSet presAssocID="{8546F313-D06C-44C5-8DED-8991E1805E34}" presName="hierChild5" presStyleCnt="0"/>
      <dgm:spPr/>
    </dgm:pt>
    <dgm:pt modelId="{EC4660BC-F514-463A-B95F-54D14495C76E}" type="pres">
      <dgm:prSet presAssocID="{010AC366-3FEE-4C20-B85A-8C639EA79B93}" presName="hierChild5" presStyleCnt="0"/>
      <dgm:spPr/>
    </dgm:pt>
    <dgm:pt modelId="{FF8E0B93-B60D-4A21-BCEF-24034DE3273C}" type="pres">
      <dgm:prSet presAssocID="{3B68DA4A-B9B6-4492-96A1-0476C9E1A230}" presName="Name35" presStyleLbl="parChTrans1D2" presStyleIdx="1" presStyleCnt="2"/>
      <dgm:spPr/>
      <dgm:t>
        <a:bodyPr/>
        <a:lstStyle/>
        <a:p>
          <a:endParaRPr lang="zh-CN" altLang="en-US"/>
        </a:p>
      </dgm:t>
    </dgm:pt>
    <dgm:pt modelId="{58E735DB-C1EC-4B69-A497-88FED1D4C79D}" type="pres">
      <dgm:prSet presAssocID="{8D346A21-0F74-4CD5-973C-DD2831DC2F82}" presName="hierRoot2" presStyleCnt="0">
        <dgm:presLayoutVars>
          <dgm:hierBranch/>
        </dgm:presLayoutVars>
      </dgm:prSet>
      <dgm:spPr/>
    </dgm:pt>
    <dgm:pt modelId="{CDF90F31-D865-433D-9D5D-52FF94462479}" type="pres">
      <dgm:prSet presAssocID="{8D346A21-0F74-4CD5-973C-DD2831DC2F82}" presName="rootComposite" presStyleCnt="0"/>
      <dgm:spPr/>
    </dgm:pt>
    <dgm:pt modelId="{A71120B2-2021-41A6-B8E5-8C1BB4AAA591}" type="pres">
      <dgm:prSet presAssocID="{8D346A21-0F74-4CD5-973C-DD2831DC2F82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9EC55E-2490-4C32-89F4-73D1052D8FB1}" type="pres">
      <dgm:prSet presAssocID="{8D346A21-0F74-4CD5-973C-DD2831DC2F82}" presName="rootConnector" presStyleLbl="node2" presStyleIdx="1" presStyleCnt="2"/>
      <dgm:spPr/>
      <dgm:t>
        <a:bodyPr/>
        <a:lstStyle/>
        <a:p>
          <a:endParaRPr lang="en-US"/>
        </a:p>
      </dgm:t>
    </dgm:pt>
    <dgm:pt modelId="{882322BE-0141-45A2-9B2F-7CC16B0725C5}" type="pres">
      <dgm:prSet presAssocID="{8D346A21-0F74-4CD5-973C-DD2831DC2F82}" presName="hierChild4" presStyleCnt="0"/>
      <dgm:spPr/>
    </dgm:pt>
    <dgm:pt modelId="{3D202E89-2724-4C58-A06B-B2F4D19982EB}" type="pres">
      <dgm:prSet presAssocID="{DD7050FA-2EAF-4779-AEDF-5A69233C7DCD}" presName="Name35" presStyleLbl="parChTrans1D3" presStyleIdx="2" presStyleCnt="4"/>
      <dgm:spPr/>
      <dgm:t>
        <a:bodyPr/>
        <a:lstStyle/>
        <a:p>
          <a:endParaRPr lang="zh-CN" altLang="en-US"/>
        </a:p>
      </dgm:t>
    </dgm:pt>
    <dgm:pt modelId="{9AD69F2E-778C-44CC-99B0-D0BFCA668964}" type="pres">
      <dgm:prSet presAssocID="{089DC0B4-686A-48EE-B162-3136E6E3A03C}" presName="hierRoot2" presStyleCnt="0">
        <dgm:presLayoutVars>
          <dgm:hierBranch/>
        </dgm:presLayoutVars>
      </dgm:prSet>
      <dgm:spPr/>
    </dgm:pt>
    <dgm:pt modelId="{2975DF74-365D-46F1-99B2-0E0168DF34CA}" type="pres">
      <dgm:prSet presAssocID="{089DC0B4-686A-48EE-B162-3136E6E3A03C}" presName="rootComposite" presStyleCnt="0"/>
      <dgm:spPr/>
    </dgm:pt>
    <dgm:pt modelId="{92FB132A-E9D1-4A9D-9CE5-74AB63ED2398}" type="pres">
      <dgm:prSet presAssocID="{089DC0B4-686A-48EE-B162-3136E6E3A03C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6B02D9-F914-4A6C-B94C-E334FB098EED}" type="pres">
      <dgm:prSet presAssocID="{089DC0B4-686A-48EE-B162-3136E6E3A03C}" presName="rootConnector" presStyleLbl="node3" presStyleIdx="2" presStyleCnt="4"/>
      <dgm:spPr/>
      <dgm:t>
        <a:bodyPr/>
        <a:lstStyle/>
        <a:p>
          <a:endParaRPr lang="en-US"/>
        </a:p>
      </dgm:t>
    </dgm:pt>
    <dgm:pt modelId="{2B7DD730-D94A-408E-B7A9-182376A694AB}" type="pres">
      <dgm:prSet presAssocID="{089DC0B4-686A-48EE-B162-3136E6E3A03C}" presName="hierChild4" presStyleCnt="0"/>
      <dgm:spPr/>
    </dgm:pt>
    <dgm:pt modelId="{E2BFB169-4B97-4A1C-BF02-A5DA547D9C55}" type="pres">
      <dgm:prSet presAssocID="{089DC0B4-686A-48EE-B162-3136E6E3A03C}" presName="hierChild5" presStyleCnt="0"/>
      <dgm:spPr/>
    </dgm:pt>
    <dgm:pt modelId="{C30641D0-0A07-43DF-BF07-6ACE871AF9D9}" type="pres">
      <dgm:prSet presAssocID="{A99F9AFF-8264-46D3-838C-2924BFF67CD7}" presName="Name35" presStyleLbl="parChTrans1D3" presStyleIdx="3" presStyleCnt="4"/>
      <dgm:spPr/>
      <dgm:t>
        <a:bodyPr/>
        <a:lstStyle/>
        <a:p>
          <a:endParaRPr lang="zh-CN" altLang="en-US"/>
        </a:p>
      </dgm:t>
    </dgm:pt>
    <dgm:pt modelId="{201E52BB-46E1-4FA8-A76C-B2E66555561F}" type="pres">
      <dgm:prSet presAssocID="{7C9DB966-D226-457F-95D9-FE4BB35C7DDD}" presName="hierRoot2" presStyleCnt="0">
        <dgm:presLayoutVars>
          <dgm:hierBranch/>
        </dgm:presLayoutVars>
      </dgm:prSet>
      <dgm:spPr/>
    </dgm:pt>
    <dgm:pt modelId="{31E93583-5CE2-4C83-85D2-02292BFAA451}" type="pres">
      <dgm:prSet presAssocID="{7C9DB966-D226-457F-95D9-FE4BB35C7DDD}" presName="rootComposite" presStyleCnt="0"/>
      <dgm:spPr/>
    </dgm:pt>
    <dgm:pt modelId="{1413E0D6-40BD-412C-94E3-B462EFDE462F}" type="pres">
      <dgm:prSet presAssocID="{7C9DB966-D226-457F-95D9-FE4BB35C7DDD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D74898-120B-4DBF-9C05-B0127EDFA14D}" type="pres">
      <dgm:prSet presAssocID="{7C9DB966-D226-457F-95D9-FE4BB35C7DDD}" presName="rootConnector" presStyleLbl="node3" presStyleIdx="3" presStyleCnt="4"/>
      <dgm:spPr/>
      <dgm:t>
        <a:bodyPr/>
        <a:lstStyle/>
        <a:p>
          <a:endParaRPr lang="en-US"/>
        </a:p>
      </dgm:t>
    </dgm:pt>
    <dgm:pt modelId="{D6CBC681-765D-45B6-924F-2466E3498335}" type="pres">
      <dgm:prSet presAssocID="{7C9DB966-D226-457F-95D9-FE4BB35C7DDD}" presName="hierChild4" presStyleCnt="0"/>
      <dgm:spPr/>
    </dgm:pt>
    <dgm:pt modelId="{37992B24-F81C-4C70-819C-1AC053D63990}" type="pres">
      <dgm:prSet presAssocID="{7C9DB966-D226-457F-95D9-FE4BB35C7DDD}" presName="hierChild5" presStyleCnt="0"/>
      <dgm:spPr/>
    </dgm:pt>
    <dgm:pt modelId="{2B9D77DE-3A59-4F76-B187-C2940EC9DE10}" type="pres">
      <dgm:prSet presAssocID="{8D346A21-0F74-4CD5-973C-DD2831DC2F82}" presName="hierChild5" presStyleCnt="0"/>
      <dgm:spPr/>
    </dgm:pt>
    <dgm:pt modelId="{0B9B497F-BF52-48EB-99D6-1F3E58CA69F8}" type="pres">
      <dgm:prSet presAssocID="{B66E253F-4A21-40DD-A1B0-969F6BF23EDD}" presName="hierChild3" presStyleCnt="0"/>
      <dgm:spPr/>
    </dgm:pt>
  </dgm:ptLst>
  <dgm:cxnLst>
    <dgm:cxn modelId="{6F8FB2C2-7892-4E86-A4CC-281F478DB4A2}" srcId="{010AC366-3FEE-4C20-B85A-8C639EA79B93}" destId="{8546F313-D06C-44C5-8DED-8991E1805E34}" srcOrd="1" destOrd="0" parTransId="{95260852-FEC4-4FFE-A80A-C546F3EF7440}" sibTransId="{ADD9C7F3-8D61-4C6D-BB2D-820D33484305}"/>
    <dgm:cxn modelId="{742498CD-994F-413A-BE58-44970534500C}" srcId="{B66E253F-4A21-40DD-A1B0-969F6BF23EDD}" destId="{010AC366-3FEE-4C20-B85A-8C639EA79B93}" srcOrd="0" destOrd="0" parTransId="{3C640883-82CC-4BB2-9BC3-4925E48E35AD}" sibTransId="{E46AF5EC-DC33-48C4-BF9A-4461AE530320}"/>
    <dgm:cxn modelId="{ED8B7ACD-3D68-4AC4-955E-96C558AAB28D}" type="presOf" srcId="{089DC0B4-686A-48EE-B162-3136E6E3A03C}" destId="{326B02D9-F914-4A6C-B94C-E334FB098EED}" srcOrd="1" destOrd="0" presId="urn:microsoft.com/office/officeart/2005/8/layout/orgChart1"/>
    <dgm:cxn modelId="{D57EA2FA-C546-40DE-9E8D-DF979711F8F2}" type="presOf" srcId="{B66E253F-4A21-40DD-A1B0-969F6BF23EDD}" destId="{E3E020E9-11B2-4D4C-95DE-99205CCF1A4C}" srcOrd="1" destOrd="0" presId="urn:microsoft.com/office/officeart/2005/8/layout/orgChart1"/>
    <dgm:cxn modelId="{CEF5E9F4-AC1A-4C59-808B-3CC1306A052F}" srcId="{8D346A21-0F74-4CD5-973C-DD2831DC2F82}" destId="{089DC0B4-686A-48EE-B162-3136E6E3A03C}" srcOrd="0" destOrd="0" parTransId="{DD7050FA-2EAF-4779-AEDF-5A69233C7DCD}" sibTransId="{A8196C3F-DAF2-4A6B-922B-EED368380921}"/>
    <dgm:cxn modelId="{8398ED44-23A6-4030-AB1D-B2D3D9D48157}" type="presOf" srcId="{8546F313-D06C-44C5-8DED-8991E1805E34}" destId="{ACBBB4FF-8F47-4364-B6CF-B09A5A3C0E2A}" srcOrd="0" destOrd="0" presId="urn:microsoft.com/office/officeart/2005/8/layout/orgChart1"/>
    <dgm:cxn modelId="{CBAA52D1-4F41-4309-A701-411F600C147A}" type="presOf" srcId="{010AC366-3FEE-4C20-B85A-8C639EA79B93}" destId="{BD09C210-DBEC-455B-AE4A-FC270E08E8B2}" srcOrd="0" destOrd="0" presId="urn:microsoft.com/office/officeart/2005/8/layout/orgChart1"/>
    <dgm:cxn modelId="{A9B293C4-1BAF-435B-935D-BFC52826957D}" type="presOf" srcId="{7C9DB966-D226-457F-95D9-FE4BB35C7DDD}" destId="{1413E0D6-40BD-412C-94E3-B462EFDE462F}" srcOrd="0" destOrd="0" presId="urn:microsoft.com/office/officeart/2005/8/layout/orgChart1"/>
    <dgm:cxn modelId="{FFAE5862-4D9B-4C50-91B1-C1C5643C21D3}" type="presOf" srcId="{7C9DB966-D226-457F-95D9-FE4BB35C7DDD}" destId="{DAD74898-120B-4DBF-9C05-B0127EDFA14D}" srcOrd="1" destOrd="0" presId="urn:microsoft.com/office/officeart/2005/8/layout/orgChart1"/>
    <dgm:cxn modelId="{718CEDD4-BEDB-4DD5-AE30-2DB342B71A3C}" srcId="{2C51ECBF-623C-42D8-A8F3-D7C6FB325A65}" destId="{B66E253F-4A21-40DD-A1B0-969F6BF23EDD}" srcOrd="0" destOrd="0" parTransId="{7ABD2849-4792-43B2-8CE7-AB48A2895BDA}" sibTransId="{AB6B825E-FA13-4D89-8C55-3F8C9D5E20EB}"/>
    <dgm:cxn modelId="{BF86D9DD-C2C6-4271-96F7-B34ED811FE92}" srcId="{B66E253F-4A21-40DD-A1B0-969F6BF23EDD}" destId="{8D346A21-0F74-4CD5-973C-DD2831DC2F82}" srcOrd="1" destOrd="0" parTransId="{3B68DA4A-B9B6-4492-96A1-0476C9E1A230}" sibTransId="{6CCBB9BA-DC74-4325-B08E-F9B3A50EE40F}"/>
    <dgm:cxn modelId="{6393F609-1C75-496E-8445-AD54FE990678}" type="presOf" srcId="{A99F9AFF-8264-46D3-838C-2924BFF67CD7}" destId="{C30641D0-0A07-43DF-BF07-6ACE871AF9D9}" srcOrd="0" destOrd="0" presId="urn:microsoft.com/office/officeart/2005/8/layout/orgChart1"/>
    <dgm:cxn modelId="{1DC586AC-ADF4-464F-92F5-3ABDC48C4911}" type="presOf" srcId="{8546F313-D06C-44C5-8DED-8991E1805E34}" destId="{2445D91A-D2BE-42D8-A891-7304E560B66C}" srcOrd="1" destOrd="0" presId="urn:microsoft.com/office/officeart/2005/8/layout/orgChart1"/>
    <dgm:cxn modelId="{1F34957A-B959-4F36-A11C-F3C189A45B9B}" type="presOf" srcId="{8D346A21-0F74-4CD5-973C-DD2831DC2F82}" destId="{A71120B2-2021-41A6-B8E5-8C1BB4AAA591}" srcOrd="0" destOrd="0" presId="urn:microsoft.com/office/officeart/2005/8/layout/orgChart1"/>
    <dgm:cxn modelId="{2B28FCDA-6AE3-4CCD-8678-34E6C52EFD0A}" srcId="{8D346A21-0F74-4CD5-973C-DD2831DC2F82}" destId="{7C9DB966-D226-457F-95D9-FE4BB35C7DDD}" srcOrd="1" destOrd="0" parTransId="{A99F9AFF-8264-46D3-838C-2924BFF67CD7}" sibTransId="{C86CE630-2C28-4DE4-A7AD-8B3D03FCBF6D}"/>
    <dgm:cxn modelId="{1E17F62E-3832-47B1-A1C1-B84963FF71DF}" type="presOf" srcId="{B66E253F-4A21-40DD-A1B0-969F6BF23EDD}" destId="{E9A4B8E0-7D89-4FCB-A37A-B7825A48905E}" srcOrd="0" destOrd="0" presId="urn:microsoft.com/office/officeart/2005/8/layout/orgChart1"/>
    <dgm:cxn modelId="{0CC48013-00BD-4BE4-ADC2-D06727DC296B}" srcId="{010AC366-3FEE-4C20-B85A-8C639EA79B93}" destId="{788A99A5-9260-4F4F-AD52-3D865DB9A6C4}" srcOrd="0" destOrd="0" parTransId="{C8009BAC-5FAE-4C4D-93CC-1E1761106AA8}" sibTransId="{7C3C1369-E9F6-4C34-8A2C-F6410B1C056E}"/>
    <dgm:cxn modelId="{C108F2ED-6C6E-4AC6-8459-4E10F8F0B1BD}" type="presOf" srcId="{089DC0B4-686A-48EE-B162-3136E6E3A03C}" destId="{92FB132A-E9D1-4A9D-9CE5-74AB63ED2398}" srcOrd="0" destOrd="0" presId="urn:microsoft.com/office/officeart/2005/8/layout/orgChart1"/>
    <dgm:cxn modelId="{D8E5EC88-6B40-41CD-B255-2943614ECB1C}" type="presOf" srcId="{95260852-FEC4-4FFE-A80A-C546F3EF7440}" destId="{7AEAFF84-B4E1-4AD4-93E3-14138270BE32}" srcOrd="0" destOrd="0" presId="urn:microsoft.com/office/officeart/2005/8/layout/orgChart1"/>
    <dgm:cxn modelId="{0CDB201C-56BD-4B8F-86CB-86267D9FCD63}" type="presOf" srcId="{C8009BAC-5FAE-4C4D-93CC-1E1761106AA8}" destId="{E7FCA2ED-6D1E-47E8-9B9B-75587A661FB3}" srcOrd="0" destOrd="0" presId="urn:microsoft.com/office/officeart/2005/8/layout/orgChart1"/>
    <dgm:cxn modelId="{D48B9567-6F82-4EDA-AC69-B6BAB21269E5}" type="presOf" srcId="{DD7050FA-2EAF-4779-AEDF-5A69233C7DCD}" destId="{3D202E89-2724-4C58-A06B-B2F4D19982EB}" srcOrd="0" destOrd="0" presId="urn:microsoft.com/office/officeart/2005/8/layout/orgChart1"/>
    <dgm:cxn modelId="{1B303083-584A-4C72-947E-BCEEB30C188B}" type="presOf" srcId="{3C640883-82CC-4BB2-9BC3-4925E48E35AD}" destId="{392791FB-DAB7-44A1-BDC1-64764F1D56F8}" srcOrd="0" destOrd="0" presId="urn:microsoft.com/office/officeart/2005/8/layout/orgChart1"/>
    <dgm:cxn modelId="{A50C5940-E706-44D3-BC58-0E359537E28A}" type="presOf" srcId="{2C51ECBF-623C-42D8-A8F3-D7C6FB325A65}" destId="{DDE7FE4C-9B76-4CDA-8BA8-8F24FCE51B1F}" srcOrd="0" destOrd="0" presId="urn:microsoft.com/office/officeart/2005/8/layout/orgChart1"/>
    <dgm:cxn modelId="{9DDC769E-9723-4E75-9216-A914BA457616}" type="presOf" srcId="{3B68DA4A-B9B6-4492-96A1-0476C9E1A230}" destId="{FF8E0B93-B60D-4A21-BCEF-24034DE3273C}" srcOrd="0" destOrd="0" presId="urn:microsoft.com/office/officeart/2005/8/layout/orgChart1"/>
    <dgm:cxn modelId="{088E9308-31E4-4170-8F6B-7304BF9C874B}" type="presOf" srcId="{010AC366-3FEE-4C20-B85A-8C639EA79B93}" destId="{CB442FD7-E4F6-4877-BD5F-7464C6468B1A}" srcOrd="1" destOrd="0" presId="urn:microsoft.com/office/officeart/2005/8/layout/orgChart1"/>
    <dgm:cxn modelId="{FC4E9D6F-1ABF-4E5B-BAFC-421E761EFC71}" type="presOf" srcId="{8D346A21-0F74-4CD5-973C-DD2831DC2F82}" destId="{199EC55E-2490-4C32-89F4-73D1052D8FB1}" srcOrd="1" destOrd="0" presId="urn:microsoft.com/office/officeart/2005/8/layout/orgChart1"/>
    <dgm:cxn modelId="{38A92676-7C9A-48B5-8270-9C0627404ECB}" type="presOf" srcId="{788A99A5-9260-4F4F-AD52-3D865DB9A6C4}" destId="{CEBAB8C3-0197-4D04-A849-BB997B76CB41}" srcOrd="0" destOrd="0" presId="urn:microsoft.com/office/officeart/2005/8/layout/orgChart1"/>
    <dgm:cxn modelId="{D47AEDF1-A575-439B-B85B-67E902BEB3F7}" type="presOf" srcId="{788A99A5-9260-4F4F-AD52-3D865DB9A6C4}" destId="{1FB8282D-9B14-496E-8CF7-A2F034B386DE}" srcOrd="1" destOrd="0" presId="urn:microsoft.com/office/officeart/2005/8/layout/orgChart1"/>
    <dgm:cxn modelId="{3C5F23EB-C9CD-48A3-A9F4-840EB2A1C9F3}" type="presParOf" srcId="{DDE7FE4C-9B76-4CDA-8BA8-8F24FCE51B1F}" destId="{4C62E801-AF45-4DF2-A1AF-B9D2FCD36B85}" srcOrd="0" destOrd="0" presId="urn:microsoft.com/office/officeart/2005/8/layout/orgChart1"/>
    <dgm:cxn modelId="{F8EDF331-A765-4426-A1EB-DB0C12BD4E9A}" type="presParOf" srcId="{4C62E801-AF45-4DF2-A1AF-B9D2FCD36B85}" destId="{2C4657C5-3206-4D1E-92F2-83557541731A}" srcOrd="0" destOrd="0" presId="urn:microsoft.com/office/officeart/2005/8/layout/orgChart1"/>
    <dgm:cxn modelId="{68207F63-8A30-45C7-A882-7BDF49AEDA2E}" type="presParOf" srcId="{2C4657C5-3206-4D1E-92F2-83557541731A}" destId="{E9A4B8E0-7D89-4FCB-A37A-B7825A48905E}" srcOrd="0" destOrd="0" presId="urn:microsoft.com/office/officeart/2005/8/layout/orgChart1"/>
    <dgm:cxn modelId="{2AE3A3B7-C65D-4B04-988B-2D70AE103967}" type="presParOf" srcId="{2C4657C5-3206-4D1E-92F2-83557541731A}" destId="{E3E020E9-11B2-4D4C-95DE-99205CCF1A4C}" srcOrd="1" destOrd="0" presId="urn:microsoft.com/office/officeart/2005/8/layout/orgChart1"/>
    <dgm:cxn modelId="{C9AD22F5-2943-493D-ABC8-25C38659F8E3}" type="presParOf" srcId="{4C62E801-AF45-4DF2-A1AF-B9D2FCD36B85}" destId="{7A6A403A-876B-418F-8D44-7C064ECACB94}" srcOrd="1" destOrd="0" presId="urn:microsoft.com/office/officeart/2005/8/layout/orgChart1"/>
    <dgm:cxn modelId="{9D410859-81F7-4988-9531-0B5E1BCFF491}" type="presParOf" srcId="{7A6A403A-876B-418F-8D44-7C064ECACB94}" destId="{392791FB-DAB7-44A1-BDC1-64764F1D56F8}" srcOrd="0" destOrd="0" presId="urn:microsoft.com/office/officeart/2005/8/layout/orgChart1"/>
    <dgm:cxn modelId="{CA2EED69-87F4-4517-B9BE-B3D39C0F44EC}" type="presParOf" srcId="{7A6A403A-876B-418F-8D44-7C064ECACB94}" destId="{9310214B-4850-4EFA-8BB1-704C0F436A82}" srcOrd="1" destOrd="0" presId="urn:microsoft.com/office/officeart/2005/8/layout/orgChart1"/>
    <dgm:cxn modelId="{45DA5DF9-91D2-46A8-9B14-3CA8E3F0EE6E}" type="presParOf" srcId="{9310214B-4850-4EFA-8BB1-704C0F436A82}" destId="{73BBE4B0-85E0-4FBC-A819-04A2864BFEA5}" srcOrd="0" destOrd="0" presId="urn:microsoft.com/office/officeart/2005/8/layout/orgChart1"/>
    <dgm:cxn modelId="{4EE1C74C-02E7-4540-A501-CAFBEFBF3379}" type="presParOf" srcId="{73BBE4B0-85E0-4FBC-A819-04A2864BFEA5}" destId="{BD09C210-DBEC-455B-AE4A-FC270E08E8B2}" srcOrd="0" destOrd="0" presId="urn:microsoft.com/office/officeart/2005/8/layout/orgChart1"/>
    <dgm:cxn modelId="{069F86BB-C788-4A42-AC4D-26C454E43E50}" type="presParOf" srcId="{73BBE4B0-85E0-4FBC-A819-04A2864BFEA5}" destId="{CB442FD7-E4F6-4877-BD5F-7464C6468B1A}" srcOrd="1" destOrd="0" presId="urn:microsoft.com/office/officeart/2005/8/layout/orgChart1"/>
    <dgm:cxn modelId="{C1F39DA1-BE64-4FCC-842A-71303E1086B7}" type="presParOf" srcId="{9310214B-4850-4EFA-8BB1-704C0F436A82}" destId="{B2436F90-1821-45B5-A9C9-4875A41EB26E}" srcOrd="1" destOrd="0" presId="urn:microsoft.com/office/officeart/2005/8/layout/orgChart1"/>
    <dgm:cxn modelId="{D864BC1A-B91E-472D-B292-9164EEDAAB20}" type="presParOf" srcId="{B2436F90-1821-45B5-A9C9-4875A41EB26E}" destId="{E7FCA2ED-6D1E-47E8-9B9B-75587A661FB3}" srcOrd="0" destOrd="0" presId="urn:microsoft.com/office/officeart/2005/8/layout/orgChart1"/>
    <dgm:cxn modelId="{8A1C88CB-CF5E-43E6-BC2D-4BB3D263D937}" type="presParOf" srcId="{B2436F90-1821-45B5-A9C9-4875A41EB26E}" destId="{50A4BCED-334C-4487-B447-5445FBA71C0F}" srcOrd="1" destOrd="0" presId="urn:microsoft.com/office/officeart/2005/8/layout/orgChart1"/>
    <dgm:cxn modelId="{EFBFCD03-5AAF-4AE0-89BD-633CA7A94B24}" type="presParOf" srcId="{50A4BCED-334C-4487-B447-5445FBA71C0F}" destId="{03E54DE8-93C4-4DFF-AD08-8EBE858D049D}" srcOrd="0" destOrd="0" presId="urn:microsoft.com/office/officeart/2005/8/layout/orgChart1"/>
    <dgm:cxn modelId="{CC0F6671-3CD5-4BC0-B973-27AE1167A6C9}" type="presParOf" srcId="{03E54DE8-93C4-4DFF-AD08-8EBE858D049D}" destId="{CEBAB8C3-0197-4D04-A849-BB997B76CB41}" srcOrd="0" destOrd="0" presId="urn:microsoft.com/office/officeart/2005/8/layout/orgChart1"/>
    <dgm:cxn modelId="{BD5D2CF3-287F-43B2-B9AC-828610513AEB}" type="presParOf" srcId="{03E54DE8-93C4-4DFF-AD08-8EBE858D049D}" destId="{1FB8282D-9B14-496E-8CF7-A2F034B386DE}" srcOrd="1" destOrd="0" presId="urn:microsoft.com/office/officeart/2005/8/layout/orgChart1"/>
    <dgm:cxn modelId="{E4AE1382-F398-44CE-B577-4B7FBA913A4C}" type="presParOf" srcId="{50A4BCED-334C-4487-B447-5445FBA71C0F}" destId="{524E620E-8CCA-4A2C-95DF-D5C7E7C22177}" srcOrd="1" destOrd="0" presId="urn:microsoft.com/office/officeart/2005/8/layout/orgChart1"/>
    <dgm:cxn modelId="{85128A87-4B76-452D-B758-A7DC52BEE794}" type="presParOf" srcId="{50A4BCED-334C-4487-B447-5445FBA71C0F}" destId="{8B10A96E-164C-4A47-8581-F7F4A475B3B9}" srcOrd="2" destOrd="0" presId="urn:microsoft.com/office/officeart/2005/8/layout/orgChart1"/>
    <dgm:cxn modelId="{B0BEADBF-26AF-4167-A779-938E198F6338}" type="presParOf" srcId="{B2436F90-1821-45B5-A9C9-4875A41EB26E}" destId="{7AEAFF84-B4E1-4AD4-93E3-14138270BE32}" srcOrd="2" destOrd="0" presId="urn:microsoft.com/office/officeart/2005/8/layout/orgChart1"/>
    <dgm:cxn modelId="{6C445200-45E0-4685-807C-7843F9D48FE7}" type="presParOf" srcId="{B2436F90-1821-45B5-A9C9-4875A41EB26E}" destId="{C231E629-D3B2-4EF8-8959-DAD3ED5B850D}" srcOrd="3" destOrd="0" presId="urn:microsoft.com/office/officeart/2005/8/layout/orgChart1"/>
    <dgm:cxn modelId="{D701A8A8-8582-404F-9BC1-2BEAB6AC0BE2}" type="presParOf" srcId="{C231E629-D3B2-4EF8-8959-DAD3ED5B850D}" destId="{DEAF4DCF-E693-4F34-88C1-2529D85CDC7C}" srcOrd="0" destOrd="0" presId="urn:microsoft.com/office/officeart/2005/8/layout/orgChart1"/>
    <dgm:cxn modelId="{456FAD83-E82B-46FC-8E77-52C7B1BF6DC8}" type="presParOf" srcId="{DEAF4DCF-E693-4F34-88C1-2529D85CDC7C}" destId="{ACBBB4FF-8F47-4364-B6CF-B09A5A3C0E2A}" srcOrd="0" destOrd="0" presId="urn:microsoft.com/office/officeart/2005/8/layout/orgChart1"/>
    <dgm:cxn modelId="{9A2481EE-05F7-4C0A-832F-499083E46865}" type="presParOf" srcId="{DEAF4DCF-E693-4F34-88C1-2529D85CDC7C}" destId="{2445D91A-D2BE-42D8-A891-7304E560B66C}" srcOrd="1" destOrd="0" presId="urn:microsoft.com/office/officeart/2005/8/layout/orgChart1"/>
    <dgm:cxn modelId="{CF35C7A7-9F85-4915-851E-B4359EAF6F2F}" type="presParOf" srcId="{C231E629-D3B2-4EF8-8959-DAD3ED5B850D}" destId="{DD3FBEF4-BE91-4BE9-A7FA-8F50DED0C78D}" srcOrd="1" destOrd="0" presId="urn:microsoft.com/office/officeart/2005/8/layout/orgChart1"/>
    <dgm:cxn modelId="{8B036205-DE9E-4D75-BC51-1867E720DC7A}" type="presParOf" srcId="{C231E629-D3B2-4EF8-8959-DAD3ED5B850D}" destId="{0ED40051-3C47-4EF0-948E-0B65CD5B153C}" srcOrd="2" destOrd="0" presId="urn:microsoft.com/office/officeart/2005/8/layout/orgChart1"/>
    <dgm:cxn modelId="{738AE8D9-1201-4CC8-9FC9-8CE0535877CB}" type="presParOf" srcId="{9310214B-4850-4EFA-8BB1-704C0F436A82}" destId="{EC4660BC-F514-463A-B95F-54D14495C76E}" srcOrd="2" destOrd="0" presId="urn:microsoft.com/office/officeart/2005/8/layout/orgChart1"/>
    <dgm:cxn modelId="{97E09781-382C-4568-A471-17A7EE2A5021}" type="presParOf" srcId="{7A6A403A-876B-418F-8D44-7C064ECACB94}" destId="{FF8E0B93-B60D-4A21-BCEF-24034DE3273C}" srcOrd="2" destOrd="0" presId="urn:microsoft.com/office/officeart/2005/8/layout/orgChart1"/>
    <dgm:cxn modelId="{AC244A14-AD5B-4812-A2AB-80276BB84437}" type="presParOf" srcId="{7A6A403A-876B-418F-8D44-7C064ECACB94}" destId="{58E735DB-C1EC-4B69-A497-88FED1D4C79D}" srcOrd="3" destOrd="0" presId="urn:microsoft.com/office/officeart/2005/8/layout/orgChart1"/>
    <dgm:cxn modelId="{4662E87E-11CC-41AC-B5B3-AF9C5BB7EEC6}" type="presParOf" srcId="{58E735DB-C1EC-4B69-A497-88FED1D4C79D}" destId="{CDF90F31-D865-433D-9D5D-52FF94462479}" srcOrd="0" destOrd="0" presId="urn:microsoft.com/office/officeart/2005/8/layout/orgChart1"/>
    <dgm:cxn modelId="{07B75471-E75D-4FBA-BB7D-6B6EA3E96942}" type="presParOf" srcId="{CDF90F31-D865-433D-9D5D-52FF94462479}" destId="{A71120B2-2021-41A6-B8E5-8C1BB4AAA591}" srcOrd="0" destOrd="0" presId="urn:microsoft.com/office/officeart/2005/8/layout/orgChart1"/>
    <dgm:cxn modelId="{359FF737-1F22-4608-8485-644DC77D9322}" type="presParOf" srcId="{CDF90F31-D865-433D-9D5D-52FF94462479}" destId="{199EC55E-2490-4C32-89F4-73D1052D8FB1}" srcOrd="1" destOrd="0" presId="urn:microsoft.com/office/officeart/2005/8/layout/orgChart1"/>
    <dgm:cxn modelId="{D41FA09A-3AE6-4599-AF1A-DC62881AF3E2}" type="presParOf" srcId="{58E735DB-C1EC-4B69-A497-88FED1D4C79D}" destId="{882322BE-0141-45A2-9B2F-7CC16B0725C5}" srcOrd="1" destOrd="0" presId="urn:microsoft.com/office/officeart/2005/8/layout/orgChart1"/>
    <dgm:cxn modelId="{B8AFE754-A8CF-4E6D-84FD-48948787787F}" type="presParOf" srcId="{882322BE-0141-45A2-9B2F-7CC16B0725C5}" destId="{3D202E89-2724-4C58-A06B-B2F4D19982EB}" srcOrd="0" destOrd="0" presId="urn:microsoft.com/office/officeart/2005/8/layout/orgChart1"/>
    <dgm:cxn modelId="{C8A3A2CE-E045-40F7-9F7E-8E1BC46C29A0}" type="presParOf" srcId="{882322BE-0141-45A2-9B2F-7CC16B0725C5}" destId="{9AD69F2E-778C-44CC-99B0-D0BFCA668964}" srcOrd="1" destOrd="0" presId="urn:microsoft.com/office/officeart/2005/8/layout/orgChart1"/>
    <dgm:cxn modelId="{2853F7BE-36E6-4220-B76B-9C9D078856F0}" type="presParOf" srcId="{9AD69F2E-778C-44CC-99B0-D0BFCA668964}" destId="{2975DF74-365D-46F1-99B2-0E0168DF34CA}" srcOrd="0" destOrd="0" presId="urn:microsoft.com/office/officeart/2005/8/layout/orgChart1"/>
    <dgm:cxn modelId="{D5390853-6162-4343-B9A1-763D7B915E37}" type="presParOf" srcId="{2975DF74-365D-46F1-99B2-0E0168DF34CA}" destId="{92FB132A-E9D1-4A9D-9CE5-74AB63ED2398}" srcOrd="0" destOrd="0" presId="urn:microsoft.com/office/officeart/2005/8/layout/orgChart1"/>
    <dgm:cxn modelId="{398F0E7B-5C29-4760-9CDB-20A5FAD0EC9A}" type="presParOf" srcId="{2975DF74-365D-46F1-99B2-0E0168DF34CA}" destId="{326B02D9-F914-4A6C-B94C-E334FB098EED}" srcOrd="1" destOrd="0" presId="urn:microsoft.com/office/officeart/2005/8/layout/orgChart1"/>
    <dgm:cxn modelId="{0754DA5E-365D-4538-BCFE-6E8BA695A4FE}" type="presParOf" srcId="{9AD69F2E-778C-44CC-99B0-D0BFCA668964}" destId="{2B7DD730-D94A-408E-B7A9-182376A694AB}" srcOrd="1" destOrd="0" presId="urn:microsoft.com/office/officeart/2005/8/layout/orgChart1"/>
    <dgm:cxn modelId="{6D094B77-A02B-485A-8700-DB00963DD123}" type="presParOf" srcId="{9AD69F2E-778C-44CC-99B0-D0BFCA668964}" destId="{E2BFB169-4B97-4A1C-BF02-A5DA547D9C55}" srcOrd="2" destOrd="0" presId="urn:microsoft.com/office/officeart/2005/8/layout/orgChart1"/>
    <dgm:cxn modelId="{5B5596E7-DB22-40FC-9E4B-DA0D150AB7EF}" type="presParOf" srcId="{882322BE-0141-45A2-9B2F-7CC16B0725C5}" destId="{C30641D0-0A07-43DF-BF07-6ACE871AF9D9}" srcOrd="2" destOrd="0" presId="urn:microsoft.com/office/officeart/2005/8/layout/orgChart1"/>
    <dgm:cxn modelId="{B8B2F12C-203B-42C4-BB8D-F9FB99661901}" type="presParOf" srcId="{882322BE-0141-45A2-9B2F-7CC16B0725C5}" destId="{201E52BB-46E1-4FA8-A76C-B2E66555561F}" srcOrd="3" destOrd="0" presId="urn:microsoft.com/office/officeart/2005/8/layout/orgChart1"/>
    <dgm:cxn modelId="{E49204DF-9848-4247-BEE2-764186683407}" type="presParOf" srcId="{201E52BB-46E1-4FA8-A76C-B2E66555561F}" destId="{31E93583-5CE2-4C83-85D2-02292BFAA451}" srcOrd="0" destOrd="0" presId="urn:microsoft.com/office/officeart/2005/8/layout/orgChart1"/>
    <dgm:cxn modelId="{AFFB6FE1-EFBA-47BE-A192-2D7F7B8FEAE2}" type="presParOf" srcId="{31E93583-5CE2-4C83-85D2-02292BFAA451}" destId="{1413E0D6-40BD-412C-94E3-B462EFDE462F}" srcOrd="0" destOrd="0" presId="urn:microsoft.com/office/officeart/2005/8/layout/orgChart1"/>
    <dgm:cxn modelId="{329CD814-658D-4BF6-9AA1-3C72F47E99F1}" type="presParOf" srcId="{31E93583-5CE2-4C83-85D2-02292BFAA451}" destId="{DAD74898-120B-4DBF-9C05-B0127EDFA14D}" srcOrd="1" destOrd="0" presId="urn:microsoft.com/office/officeart/2005/8/layout/orgChart1"/>
    <dgm:cxn modelId="{D2788384-4CE1-4C88-A732-4C516E0777FA}" type="presParOf" srcId="{201E52BB-46E1-4FA8-A76C-B2E66555561F}" destId="{D6CBC681-765D-45B6-924F-2466E3498335}" srcOrd="1" destOrd="0" presId="urn:microsoft.com/office/officeart/2005/8/layout/orgChart1"/>
    <dgm:cxn modelId="{1266C057-A322-488E-8F05-BB9F344D8892}" type="presParOf" srcId="{201E52BB-46E1-4FA8-A76C-B2E66555561F}" destId="{37992B24-F81C-4C70-819C-1AC053D63990}" srcOrd="2" destOrd="0" presId="urn:microsoft.com/office/officeart/2005/8/layout/orgChart1"/>
    <dgm:cxn modelId="{9DAB89EC-AA10-4E94-81E7-9CEAC1D90E49}" type="presParOf" srcId="{58E735DB-C1EC-4B69-A497-88FED1D4C79D}" destId="{2B9D77DE-3A59-4F76-B187-C2940EC9DE10}" srcOrd="2" destOrd="0" presId="urn:microsoft.com/office/officeart/2005/8/layout/orgChart1"/>
    <dgm:cxn modelId="{AC72A7C0-96BF-4606-8E10-1C01186EF09F}" type="presParOf" srcId="{4C62E801-AF45-4DF2-A1AF-B9D2FCD36B85}" destId="{0B9B497F-BF52-48EB-99D6-1F3E58CA69F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0641D0-0A07-43DF-BF07-6ACE871AF9D9}">
      <dsp:nvSpPr>
        <dsp:cNvPr id="0" name=""/>
        <dsp:cNvSpPr/>
      </dsp:nvSpPr>
      <dsp:spPr>
        <a:xfrm>
          <a:off x="6614041" y="2157644"/>
          <a:ext cx="1078170" cy="374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120"/>
              </a:lnTo>
              <a:lnTo>
                <a:pt x="1078170" y="187120"/>
              </a:lnTo>
              <a:lnTo>
                <a:pt x="1078170" y="37424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202E89-2724-4C58-A06B-B2F4D19982EB}">
      <dsp:nvSpPr>
        <dsp:cNvPr id="0" name=""/>
        <dsp:cNvSpPr/>
      </dsp:nvSpPr>
      <dsp:spPr>
        <a:xfrm>
          <a:off x="5535870" y="2157644"/>
          <a:ext cx="1078170" cy="374241"/>
        </a:xfrm>
        <a:custGeom>
          <a:avLst/>
          <a:gdLst/>
          <a:ahLst/>
          <a:cxnLst/>
          <a:rect l="0" t="0" r="0" b="0"/>
          <a:pathLst>
            <a:path>
              <a:moveTo>
                <a:pt x="1078170" y="0"/>
              </a:moveTo>
              <a:lnTo>
                <a:pt x="1078170" y="187120"/>
              </a:lnTo>
              <a:lnTo>
                <a:pt x="0" y="187120"/>
              </a:lnTo>
              <a:lnTo>
                <a:pt x="0" y="37424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8E0B93-B60D-4A21-BCEF-24034DE3273C}">
      <dsp:nvSpPr>
        <dsp:cNvPr id="0" name=""/>
        <dsp:cNvSpPr/>
      </dsp:nvSpPr>
      <dsp:spPr>
        <a:xfrm>
          <a:off x="4457700" y="892352"/>
          <a:ext cx="2156341" cy="374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120"/>
              </a:lnTo>
              <a:lnTo>
                <a:pt x="2156341" y="187120"/>
              </a:lnTo>
              <a:lnTo>
                <a:pt x="2156341" y="37424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AFF84-B4E1-4AD4-93E3-14138270BE32}">
      <dsp:nvSpPr>
        <dsp:cNvPr id="0" name=""/>
        <dsp:cNvSpPr/>
      </dsp:nvSpPr>
      <dsp:spPr>
        <a:xfrm>
          <a:off x="2301358" y="2157644"/>
          <a:ext cx="1078170" cy="374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120"/>
              </a:lnTo>
              <a:lnTo>
                <a:pt x="1078170" y="187120"/>
              </a:lnTo>
              <a:lnTo>
                <a:pt x="1078170" y="37424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FCA2ED-6D1E-47E8-9B9B-75587A661FB3}">
      <dsp:nvSpPr>
        <dsp:cNvPr id="0" name=""/>
        <dsp:cNvSpPr/>
      </dsp:nvSpPr>
      <dsp:spPr>
        <a:xfrm>
          <a:off x="1223187" y="2157644"/>
          <a:ext cx="1078170" cy="374241"/>
        </a:xfrm>
        <a:custGeom>
          <a:avLst/>
          <a:gdLst/>
          <a:ahLst/>
          <a:cxnLst/>
          <a:rect l="0" t="0" r="0" b="0"/>
          <a:pathLst>
            <a:path>
              <a:moveTo>
                <a:pt x="1078170" y="0"/>
              </a:moveTo>
              <a:lnTo>
                <a:pt x="1078170" y="187120"/>
              </a:lnTo>
              <a:lnTo>
                <a:pt x="0" y="187120"/>
              </a:lnTo>
              <a:lnTo>
                <a:pt x="0" y="37424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2791FB-DAB7-44A1-BDC1-64764F1D56F8}">
      <dsp:nvSpPr>
        <dsp:cNvPr id="0" name=""/>
        <dsp:cNvSpPr/>
      </dsp:nvSpPr>
      <dsp:spPr>
        <a:xfrm>
          <a:off x="2301358" y="892352"/>
          <a:ext cx="2156341" cy="374241"/>
        </a:xfrm>
        <a:custGeom>
          <a:avLst/>
          <a:gdLst/>
          <a:ahLst/>
          <a:cxnLst/>
          <a:rect l="0" t="0" r="0" b="0"/>
          <a:pathLst>
            <a:path>
              <a:moveTo>
                <a:pt x="2156341" y="0"/>
              </a:moveTo>
              <a:lnTo>
                <a:pt x="2156341" y="187120"/>
              </a:lnTo>
              <a:lnTo>
                <a:pt x="0" y="187120"/>
              </a:lnTo>
              <a:lnTo>
                <a:pt x="0" y="37424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A4B8E0-7D89-4FCB-A37A-B7825A48905E}">
      <dsp:nvSpPr>
        <dsp:cNvPr id="0" name=""/>
        <dsp:cNvSpPr/>
      </dsp:nvSpPr>
      <dsp:spPr>
        <a:xfrm>
          <a:off x="3566649" y="1302"/>
          <a:ext cx="1782100" cy="891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rPr>
            <a:t>The Injury Field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rPr>
            <a:t>创伤范围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FFFFFF"/>
              </a:outerShdw>
            </a:effectLst>
            <a:latin typeface="Arial" charset="0"/>
          </a:endParaRPr>
        </a:p>
      </dsp:txBody>
      <dsp:txXfrm>
        <a:off x="3566649" y="1302"/>
        <a:ext cx="1782100" cy="891050"/>
      </dsp:txXfrm>
    </dsp:sp>
    <dsp:sp modelId="{BD09C210-DBEC-455B-AE4A-FC270E08E8B2}">
      <dsp:nvSpPr>
        <dsp:cNvPr id="0" name=""/>
        <dsp:cNvSpPr/>
      </dsp:nvSpPr>
      <dsp:spPr>
        <a:xfrm>
          <a:off x="1410308" y="1266593"/>
          <a:ext cx="1782100" cy="891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Injury Prevention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伤害预防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1410308" y="1266593"/>
        <a:ext cx="1782100" cy="891050"/>
      </dsp:txXfrm>
    </dsp:sp>
    <dsp:sp modelId="{CEBAB8C3-0197-4D04-A849-BB997B76CB41}">
      <dsp:nvSpPr>
        <dsp:cNvPr id="0" name=""/>
        <dsp:cNvSpPr/>
      </dsp:nvSpPr>
      <dsp:spPr>
        <a:xfrm>
          <a:off x="332137" y="2531885"/>
          <a:ext cx="1782100" cy="891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sng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Pre-event</a:t>
          </a:r>
          <a:endParaRPr kumimoji="0" lang="en-US" sz="8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Preventing injury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causing events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事故前</a:t>
          </a:r>
          <a:endParaRPr kumimoji="0" lang="en-US" altLang="zh-CN" sz="8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预防伤害事件发生</a:t>
          </a:r>
          <a:endParaRPr kumimoji="0" lang="en-US" altLang="zh-CN" sz="8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332137" y="2531885"/>
        <a:ext cx="1782100" cy="891050"/>
      </dsp:txXfrm>
    </dsp:sp>
    <dsp:sp modelId="{ACBBB4FF-8F47-4364-B6CF-B09A5A3C0E2A}">
      <dsp:nvSpPr>
        <dsp:cNvPr id="0" name=""/>
        <dsp:cNvSpPr/>
      </dsp:nvSpPr>
      <dsp:spPr>
        <a:xfrm>
          <a:off x="2488478" y="2531885"/>
          <a:ext cx="1782100" cy="891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sng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Event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Preventing injury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or minimizing severity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事故中</a:t>
          </a:r>
          <a:endParaRPr kumimoji="0" lang="en-US" altLang="zh-CN" sz="8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sz="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预防受伤或把伤害降至最低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2488478" y="2531885"/>
        <a:ext cx="1782100" cy="891050"/>
      </dsp:txXfrm>
    </dsp:sp>
    <dsp:sp modelId="{A71120B2-2021-41A6-B8E5-8C1BB4AAA591}">
      <dsp:nvSpPr>
        <dsp:cNvPr id="0" name=""/>
        <dsp:cNvSpPr/>
      </dsp:nvSpPr>
      <dsp:spPr>
        <a:xfrm>
          <a:off x="5722991" y="1266593"/>
          <a:ext cx="1782100" cy="891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Injury Treatment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伤害治疗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5722991" y="1266593"/>
        <a:ext cx="1782100" cy="891050"/>
      </dsp:txXfrm>
    </dsp:sp>
    <dsp:sp modelId="{92FB132A-E9D1-4A9D-9CE5-74AB63ED2398}">
      <dsp:nvSpPr>
        <dsp:cNvPr id="0" name=""/>
        <dsp:cNvSpPr/>
      </dsp:nvSpPr>
      <dsp:spPr>
        <a:xfrm>
          <a:off x="4644820" y="2531885"/>
          <a:ext cx="1782100" cy="891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sng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Acute Care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Minimizing severity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of outcome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应急护理</a:t>
          </a:r>
          <a:endParaRPr kumimoji="0" lang="en-US" altLang="zh-CN" sz="8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把伤害降到最低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4644820" y="2531885"/>
        <a:ext cx="1782100" cy="891050"/>
      </dsp:txXfrm>
    </dsp:sp>
    <dsp:sp modelId="{1413E0D6-40BD-412C-94E3-B462EFDE462F}">
      <dsp:nvSpPr>
        <dsp:cNvPr id="0" name=""/>
        <dsp:cNvSpPr/>
      </dsp:nvSpPr>
      <dsp:spPr>
        <a:xfrm>
          <a:off x="6801162" y="2531885"/>
          <a:ext cx="1782100" cy="891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sng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Rehabilitation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8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Restoring optimum</a:t>
          </a:r>
          <a:endParaRPr kumimoji="0" lang="en-US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zh-CN" altLang="en-US" sz="8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rPr>
            <a:t>恢复 到最佳状态     </a:t>
          </a:r>
          <a:endParaRPr kumimoji="0" lang="en-US" sz="8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</dsp:txBody>
      <dsp:txXfrm>
        <a:off x="6801162" y="2531885"/>
        <a:ext cx="1782100" cy="891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A55CA-CE47-4EF1-87EF-052B38778D00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32662-23BD-4A47-A2FD-EC37033D26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8360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32662-23BD-4A47-A2FD-EC37033D263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197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1.3 million deaths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20-50 million non-fatal injuries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Leading cause of death for people aged 15–29 years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Over 90% of road traffic deaths and injuries occur in LMI countries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1–3% of the gross national product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Only 15% of countries have comprehensive laws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Inadequate pre, acute &amp; post crash care</a:t>
            </a: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endParaRPr lang="en-US" smtClean="0"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37"/>
            <a:fld id="{736CE02C-9055-4E0F-843E-AAAD5BC5369E}" type="slidenum">
              <a:rPr lang="en-US" smtClean="0"/>
              <a:pPr defTabSz="914437"/>
              <a:t>41</a:t>
            </a:fld>
            <a:endParaRPr lang="en-US" dirty="0" smtClean="0"/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/>
            <a:fld id="{FC4FCCA3-6924-461A-B64C-D4F7CE26D4B4}" type="slidenum">
              <a:rPr lang="en-GB" sz="1200" u="sng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pPr algn="r"/>
              <a:t>41</a:t>
            </a:fld>
            <a:endParaRPr lang="en-GB" sz="1200" u="sng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71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37"/>
            <a:fld id="{169D6085-8E31-410B-8EA6-FD8969AA8D8E}" type="slidenum">
              <a:rPr lang="en-US" smtClean="0"/>
              <a:pPr defTabSz="914437"/>
              <a:t>42</a:t>
            </a:fld>
            <a:endParaRPr lang="en-US" dirty="0" smtClean="0"/>
          </a:p>
        </p:txBody>
      </p:sp>
      <p:sp>
        <p:nvSpPr>
          <p:cNvPr id="481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3" name="Slide Number Placeholder 3"/>
          <p:cNvSpPr txBox="1">
            <a:spLocks noGrp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/>
            <a:fld id="{0B4741FB-AFD5-4075-96A6-A41B07E5766C}" type="slidenum">
              <a:rPr lang="fr-FR" sz="1200">
                <a:solidFill>
                  <a:srgbClr val="000000"/>
                </a:solidFill>
                <a:latin typeface="Arial Narrow" pitchFamily="34" charset="0"/>
              </a:rPr>
              <a:pPr algn="r"/>
              <a:t>42</a:t>
            </a:fld>
            <a:endParaRPr lang="fr-FR" sz="1200" dirty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AED2A0-4C19-4A7C-9358-5AEC00F0A1BF}" type="slidenum">
              <a:rPr lang="en-US"/>
              <a:pPr/>
              <a:t>43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37"/>
            <a:fld id="{04939FE9-E9A5-44FA-8675-156A122636AC}" type="slidenum">
              <a:rPr lang="fr-FR" smtClean="0"/>
              <a:pPr defTabSz="914437"/>
              <a:t>55</a:t>
            </a:fld>
            <a:endParaRPr lang="fr-FR" dirty="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32662-23BD-4A47-A2FD-EC37033D263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9427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1.3 million deaths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20-50 million non-fatal injuries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Leading cause of death for people aged 15–29 years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Over 90% of road traffic deaths and injuries occur in LMI countries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1–3% of the gross national product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Only 15% of countries have comprehensive laws</a:t>
            </a: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Inadequate pre, acute &amp; post crash care</a:t>
            </a:r>
            <a:endParaRPr lang="en-US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endParaRPr lang="en-US" smtClean="0"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intersection in the capitol of Ethiopia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32662-23BD-4A47-A2FD-EC37033D263E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602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B23C6C7F-B063-4B7C-8277-63E6C132F051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097F98D-9A3E-4A21-83F8-A0C694812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___1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7Q_teIEGSY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http://www.mccarran.com/images/injury.jpg" TargetMode="External"/><Relationship Id="rId13" Type="http://schemas.openxmlformats.org/officeDocument/2006/relationships/image" Target="../media/image3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jpeg"/><Relationship Id="rId12" Type="http://schemas.openxmlformats.org/officeDocument/2006/relationships/image" Target="http://www.skimhs.org/images/WHEELCHAIR%20GIRL_jpg.jpg" TargetMode="External"/><Relationship Id="rId17" Type="http://schemas.openxmlformats.org/officeDocument/2006/relationships/image" Target="http://images.google.com/images?q=tbn:FRIM3U1V2FsC:www.thesmartbaby.com/_borders/sighst22.gif" TargetMode="External"/><Relationship Id="rId2" Type="http://schemas.openxmlformats.org/officeDocument/2006/relationships/diagramData" Target="../diagrams/data1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3.jpeg"/><Relationship Id="rId5" Type="http://schemas.openxmlformats.org/officeDocument/2006/relationships/diagramColors" Target="../diagrams/colors1.xml"/><Relationship Id="rId15" Type="http://schemas.openxmlformats.org/officeDocument/2006/relationships/image" Target="http://www.globalcomposites.com/jec/upl/airbag.jpg" TargetMode="External"/><Relationship Id="rId10" Type="http://schemas.openxmlformats.org/officeDocument/2006/relationships/image" Target="http://www.erlanger.org/Services/Trauma/images/trauma-pic.jpg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2.jpeg"/><Relationship Id="rId1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exmundi.com/g/g.aspx?v=21&amp;c=hr&amp;l=en" TargetMode="External"/><Relationship Id="rId2" Type="http://schemas.openxmlformats.org/officeDocument/2006/relationships/hyperlink" Target="http://apps.who.int/gho/data/node.main.A997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hs.wisconsin.gov/wish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wmf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Excel_97-2003____22.xls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.php?v=1020366672106135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7010400" cy="3200400"/>
          </a:xfrm>
        </p:spPr>
        <p:txBody>
          <a:bodyPr/>
          <a:lstStyle/>
          <a:p>
            <a:pPr algn="ctr"/>
            <a:r>
              <a:rPr lang="en-US" sz="4000" dirty="0" smtClean="0"/>
              <a:t>Global burden </a:t>
            </a:r>
            <a:br>
              <a:rPr lang="en-US" sz="4000" dirty="0" smtClean="0"/>
            </a:br>
            <a:r>
              <a:rPr lang="en-US" sz="4000" dirty="0" smtClean="0"/>
              <a:t>of injury</a:t>
            </a:r>
            <a:br>
              <a:rPr lang="en-US" sz="4000" dirty="0" smtClean="0"/>
            </a:br>
            <a:r>
              <a:rPr lang="zh-CN" altLang="en-US" sz="4000" dirty="0" smtClean="0"/>
              <a:t>伤害的全</a:t>
            </a:r>
            <a:r>
              <a:rPr lang="zh-CN" altLang="en-US" sz="4000" dirty="0" smtClean="0"/>
              <a:t>球负</a:t>
            </a:r>
            <a:r>
              <a:rPr lang="zh-CN" altLang="en-US" sz="4000" dirty="0" smtClean="0"/>
              <a:t>担</a:t>
            </a:r>
            <a:r>
              <a:rPr lang="en-US" sz="40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dirty="0" smtClean="0"/>
              <a:t>Stephen W </a:t>
            </a:r>
            <a:r>
              <a:rPr lang="en-US" sz="1400" dirty="0" err="1" smtClean="0"/>
              <a:t>Hargarten</a:t>
            </a:r>
            <a:r>
              <a:rPr lang="en-US" sz="1400" dirty="0" smtClean="0"/>
              <a:t> </a:t>
            </a:r>
            <a:r>
              <a:rPr lang="zh-CN" altLang="en-US" sz="1400" dirty="0" smtClean="0"/>
              <a:t>医学博士，公卫硕士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</a:t>
            </a:r>
            <a:r>
              <a:rPr lang="zh-CN" altLang="en-US" sz="1400" dirty="0" smtClean="0"/>
              <a:t>美国威斯康星医学院分管全球卫生副院长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zh-CN" altLang="en-US" sz="1400" dirty="0" smtClean="0"/>
              <a:t>急诊医学教授、主任</a:t>
            </a:r>
            <a:r>
              <a:rPr lang="en-US" sz="1400" dirty="0" smtClean="0"/>
              <a:t>	</a:t>
            </a:r>
            <a:br>
              <a:rPr lang="en-US" sz="1400" dirty="0" smtClean="0"/>
            </a:br>
            <a:r>
              <a:rPr lang="zh-CN" altLang="en-US" sz="1400" dirty="0" smtClean="0"/>
              <a:t>伤害研究中心主任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533400"/>
            <a:ext cx="1981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Hainan Medical University</a:t>
            </a:r>
          </a:p>
          <a:p>
            <a:pPr algn="ctr"/>
            <a:r>
              <a:rPr lang="zh-CN" altLang="en-US" sz="1600" dirty="0"/>
              <a:t>海南医学院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March 2017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Content Placeholder 3" descr="004009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3429000"/>
            <a:ext cx="4495800" cy="2995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086600" y="11430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154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dMorningDelh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136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ntitled-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16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83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34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cause (</a:t>
            </a:r>
            <a:r>
              <a:rPr lang="en-US" b="1" i="1" dirty="0" smtClean="0"/>
              <a:t>etiology</a:t>
            </a:r>
            <a:r>
              <a:rPr lang="en-US" dirty="0" smtClean="0"/>
              <a:t>)</a:t>
            </a:r>
            <a:r>
              <a:rPr lang="zh-CN" altLang="en-US" dirty="0" smtClean="0"/>
              <a:t>病因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mechanisms of its development (</a:t>
            </a:r>
            <a:r>
              <a:rPr lang="en-US" b="1" i="1" dirty="0" smtClean="0"/>
              <a:t>pathogenesis</a:t>
            </a:r>
            <a:r>
              <a:rPr lang="en-US" dirty="0" smtClean="0"/>
              <a:t>)</a:t>
            </a:r>
            <a:r>
              <a:rPr lang="zh-CN" altLang="en-US" dirty="0" smtClean="0"/>
              <a:t>发病机制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structural alterations induces in cells/organs of the body (</a:t>
            </a:r>
            <a:r>
              <a:rPr lang="en-US" b="1" i="1" dirty="0" smtClean="0"/>
              <a:t>morphologic changes</a:t>
            </a:r>
            <a:r>
              <a:rPr lang="en-US" dirty="0" smtClean="0"/>
              <a:t>)</a:t>
            </a:r>
            <a:r>
              <a:rPr lang="zh-CN" altLang="en-US" dirty="0" smtClean="0"/>
              <a:t>结构的改变诱导体内细胞</a:t>
            </a:r>
            <a:r>
              <a:rPr lang="en-US" altLang="zh-CN" dirty="0" smtClean="0"/>
              <a:t>/</a:t>
            </a:r>
            <a:r>
              <a:rPr lang="zh-CN" altLang="en-US" dirty="0" smtClean="0"/>
              <a:t>器官的变化（形态学改变）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Functional consequences of the morphologic changes (</a:t>
            </a:r>
            <a:r>
              <a:rPr lang="en-US" b="1" i="1" dirty="0" smtClean="0"/>
              <a:t>clinical significance</a:t>
            </a:r>
            <a:r>
              <a:rPr lang="en-US" dirty="0" smtClean="0"/>
              <a:t>)</a:t>
            </a:r>
            <a:r>
              <a:rPr lang="zh-CN" altLang="en-US" dirty="0" smtClean="0"/>
              <a:t>形态变化导致的一系列后果（临床意义）</a:t>
            </a:r>
            <a:endParaRPr lang="en-US" dirty="0" smtClean="0"/>
          </a:p>
          <a:p>
            <a:endParaRPr lang="en-US" dirty="0" smtClean="0"/>
          </a:p>
          <a:p>
            <a:pPr lvl="2"/>
            <a:r>
              <a:rPr lang="en-US" dirty="0" smtClean="0"/>
              <a:t>Pathologic Basis of Disease,  7</a:t>
            </a:r>
            <a:r>
              <a:rPr lang="en-US" baseline="30000" dirty="0" smtClean="0"/>
              <a:t>th</a:t>
            </a:r>
            <a:r>
              <a:rPr lang="en-US" dirty="0" smtClean="0"/>
              <a:t> Edition,  page 4</a:t>
            </a:r>
          </a:p>
          <a:p>
            <a:pPr lvl="2"/>
            <a:r>
              <a:rPr lang="en-US" altLang="zh-CN" dirty="0"/>
              <a:t>疾病的病理基础，第7版，第4</a:t>
            </a:r>
            <a:r>
              <a:rPr lang="zh-CN" altLang="en-US" dirty="0"/>
              <a:t>页</a:t>
            </a:r>
            <a:endParaRPr lang="en-US" dirty="0" smtClean="0"/>
          </a:p>
          <a:p>
            <a:endParaRPr lang="en-US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Disease process</a:t>
            </a:r>
            <a:br>
              <a:rPr lang="en-US" dirty="0" smtClean="0"/>
            </a:br>
            <a:r>
              <a:rPr lang="zh-CN" altLang="en-US" dirty="0" smtClean="0"/>
              <a:t>疾病的过程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97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Etiology:  biologic agent: Vivax,  </a:t>
            </a:r>
            <a:r>
              <a:rPr lang="en-US" sz="1800" dirty="0" err="1" smtClean="0"/>
              <a:t>Falcipirum</a:t>
            </a:r>
            <a:endParaRPr lang="en-US" sz="1800" dirty="0" smtClean="0"/>
          </a:p>
          <a:p>
            <a:pPr marL="45720" indent="0">
              <a:buNone/>
            </a:pPr>
            <a:r>
              <a:rPr lang="zh-CN" altLang="en-US" sz="1800" dirty="0" smtClean="0"/>
              <a:t>   病因</a:t>
            </a:r>
            <a:r>
              <a:rPr lang="zh-CN" altLang="en-US" sz="1800" dirty="0"/>
              <a:t>：生物因素：间日疟原虫，恶性疟原虫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Pathogenesis: Blood stream invasion</a:t>
            </a:r>
          </a:p>
          <a:p>
            <a:pPr marL="45720" indent="0">
              <a:buNone/>
            </a:pPr>
            <a:r>
              <a:rPr lang="en-US" altLang="zh-CN" sz="1800" dirty="0" smtClean="0"/>
              <a:t>   </a:t>
            </a:r>
            <a:r>
              <a:rPr lang="en-US" altLang="zh-CN" sz="1800" dirty="0" err="1" smtClean="0"/>
              <a:t>发病机制</a:t>
            </a:r>
            <a:r>
              <a:rPr lang="en-US" altLang="zh-CN" sz="1800" dirty="0" smtClean="0"/>
              <a:t>：</a:t>
            </a:r>
            <a:r>
              <a:rPr lang="zh-CN" altLang="en-US" sz="1800" dirty="0" smtClean="0"/>
              <a:t>通过</a:t>
            </a:r>
            <a:r>
              <a:rPr lang="en-US" altLang="zh-CN" sz="1800" dirty="0" smtClean="0"/>
              <a:t>血</a:t>
            </a:r>
            <a:r>
              <a:rPr lang="zh-CN" altLang="en-US" sz="1800" dirty="0" smtClean="0"/>
              <a:t>液</a:t>
            </a:r>
            <a:r>
              <a:rPr lang="en-US" altLang="zh-CN" sz="1800" dirty="0" err="1" smtClean="0"/>
              <a:t>入侵</a:t>
            </a:r>
            <a:endParaRPr lang="en-US" altLang="zh-CN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Morphologic changes: lysis of cells</a:t>
            </a:r>
            <a:r>
              <a:rPr lang="en-US" altLang="zh-CN" sz="1800" dirty="0"/>
              <a:t> </a:t>
            </a:r>
            <a:endParaRPr lang="en-US" altLang="zh-CN" sz="1800" dirty="0" smtClean="0"/>
          </a:p>
          <a:p>
            <a:pPr marL="45720" indent="0">
              <a:buNone/>
            </a:pPr>
            <a:r>
              <a:rPr lang="en-US" altLang="zh-CN" sz="1800" dirty="0"/>
              <a:t> </a:t>
            </a:r>
            <a:r>
              <a:rPr lang="en-US" altLang="zh-CN" sz="1800" dirty="0" smtClean="0"/>
              <a:t>  </a:t>
            </a:r>
            <a:r>
              <a:rPr lang="en-US" altLang="zh-CN" sz="1800" dirty="0" err="1" smtClean="0"/>
              <a:t>形态学变化</a:t>
            </a:r>
            <a:r>
              <a:rPr lang="en-US" altLang="zh-CN" sz="1800" dirty="0" err="1"/>
              <a:t>：细胞裂解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Clinical significance:  fever, cerebral edema, organ damage, death</a:t>
            </a:r>
          </a:p>
          <a:p>
            <a:pPr marL="45720" indent="0">
              <a:buNone/>
            </a:pPr>
            <a:r>
              <a:rPr lang="zh-CN" altLang="en-US" sz="1800" dirty="0" smtClean="0"/>
              <a:t>   临床</a:t>
            </a:r>
            <a:r>
              <a:rPr lang="zh-CN" altLang="en-US" sz="1800" dirty="0"/>
              <a:t>意义：发烧，脑水肿，器官损伤，死亡</a:t>
            </a:r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Malaria</a:t>
            </a:r>
            <a:br>
              <a:rPr lang="en-US" dirty="0" smtClean="0"/>
            </a:br>
            <a:r>
              <a:rPr lang="zh-CN" altLang="en-US" dirty="0"/>
              <a:t>疟疾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76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Etiology:  </a:t>
            </a:r>
            <a:r>
              <a:rPr lang="en-US" dirty="0" err="1" smtClean="0"/>
              <a:t>physicial</a:t>
            </a:r>
            <a:r>
              <a:rPr lang="en-US" dirty="0" smtClean="0"/>
              <a:t> agent:  kinetic energy</a:t>
            </a:r>
          </a:p>
          <a:p>
            <a:pPr marL="45720" indent="0">
              <a:buNone/>
            </a:pPr>
            <a:r>
              <a:rPr lang="en-US" altLang="zh-CN" dirty="0" smtClean="0"/>
              <a:t>   </a:t>
            </a:r>
            <a:r>
              <a:rPr lang="en-US" altLang="zh-CN" dirty="0" err="1" smtClean="0"/>
              <a:t>病因</a:t>
            </a:r>
            <a:r>
              <a:rPr lang="en-US" altLang="zh-CN" dirty="0" err="1"/>
              <a:t>：物理</a:t>
            </a:r>
            <a:r>
              <a:rPr lang="zh-CN" altLang="en-US" dirty="0"/>
              <a:t>因素</a:t>
            </a:r>
            <a:r>
              <a:rPr lang="en-US" altLang="zh-CN" dirty="0"/>
              <a:t>：</a:t>
            </a:r>
            <a:r>
              <a:rPr lang="en-US" altLang="zh-CN" dirty="0" err="1"/>
              <a:t>动能</a:t>
            </a:r>
            <a:endParaRPr lang="en-US" altLang="zh-CN" dirty="0"/>
          </a:p>
          <a:p>
            <a:pPr marL="4572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Pathogenesis:  acute exposure to KE to cells/tissues unable to absorb---millisecond of exposure</a:t>
            </a:r>
          </a:p>
          <a:p>
            <a:pPr marL="4572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</a:t>
            </a:r>
            <a:r>
              <a:rPr lang="zh-CN" altLang="en-US" dirty="0" smtClean="0"/>
              <a:t>发病机制</a:t>
            </a:r>
            <a:r>
              <a:rPr lang="zh-CN" altLang="en-US" dirty="0"/>
              <a:t>：急性暴露于</a:t>
            </a:r>
            <a:r>
              <a:rPr lang="en-US" altLang="zh-CN" dirty="0"/>
              <a:t>KE</a:t>
            </a:r>
            <a:r>
              <a:rPr lang="zh-CN" altLang="en-US" dirty="0"/>
              <a:t>使细胞</a:t>
            </a:r>
            <a:r>
              <a:rPr lang="en-US" altLang="zh-CN" dirty="0"/>
              <a:t>/</a:t>
            </a:r>
            <a:r>
              <a:rPr lang="zh-CN" altLang="en-US" dirty="0"/>
              <a:t>组织无法吸收</a:t>
            </a:r>
            <a:r>
              <a:rPr lang="en-US" altLang="zh-CN" dirty="0"/>
              <a:t>---</a:t>
            </a:r>
            <a:r>
              <a:rPr lang="zh-CN" altLang="en-US" dirty="0"/>
              <a:t>毫秒的暴露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Morphologic changes:  cell/tissue tearing/edema/bleeding/inflammation</a:t>
            </a:r>
          </a:p>
          <a:p>
            <a:pPr marL="4572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</a:t>
            </a:r>
            <a:r>
              <a:rPr lang="zh-CN" altLang="en-US" dirty="0" smtClean="0"/>
              <a:t>形态</a:t>
            </a:r>
            <a:r>
              <a:rPr lang="zh-CN" altLang="en-US" dirty="0"/>
              <a:t>变化：细胞</a:t>
            </a:r>
            <a:r>
              <a:rPr lang="en-US" altLang="zh-CN" dirty="0"/>
              <a:t>/</a:t>
            </a:r>
            <a:r>
              <a:rPr lang="zh-CN" altLang="en-US" dirty="0"/>
              <a:t>组织撕裂</a:t>
            </a:r>
            <a:r>
              <a:rPr lang="en-US" altLang="zh-CN" dirty="0"/>
              <a:t>/</a:t>
            </a:r>
            <a:r>
              <a:rPr lang="zh-CN" altLang="en-US" dirty="0"/>
              <a:t>水肿</a:t>
            </a:r>
            <a:r>
              <a:rPr lang="en-US" altLang="zh-CN" dirty="0"/>
              <a:t>/</a:t>
            </a:r>
            <a:r>
              <a:rPr lang="zh-CN" altLang="en-US" dirty="0"/>
              <a:t>出血</a:t>
            </a:r>
            <a:r>
              <a:rPr lang="en-US" altLang="zh-CN" dirty="0"/>
              <a:t>/</a:t>
            </a:r>
            <a:r>
              <a:rPr lang="zh-CN" altLang="en-US" dirty="0"/>
              <a:t>炎症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Clinical significance:  fractures,  hemorrhage, subdural hematomas,  shock,  death</a:t>
            </a:r>
          </a:p>
          <a:p>
            <a:pPr marL="4572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</a:t>
            </a:r>
            <a:r>
              <a:rPr lang="zh-CN" altLang="en-US" dirty="0" smtClean="0"/>
              <a:t>临床</a:t>
            </a:r>
            <a:r>
              <a:rPr lang="zh-CN" altLang="en-US" dirty="0"/>
              <a:t>意义：骨折，出血，硬膜下血肿，休克，死亡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Injury:  the Disease</a:t>
            </a:r>
            <a:br>
              <a:rPr lang="en-US" dirty="0" smtClean="0"/>
            </a:br>
            <a:r>
              <a:rPr lang="zh-CN" altLang="en-US" dirty="0"/>
              <a:t>伤害</a:t>
            </a:r>
            <a:r>
              <a:rPr lang="zh-CN" altLang="en-US" dirty="0" smtClean="0"/>
              <a:t>：</a:t>
            </a:r>
            <a:r>
              <a:rPr lang="zh-CN" altLang="en-US" dirty="0"/>
              <a:t>疾病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80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Untitled-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96963"/>
            <a:ext cx="7239000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1219200" y="4648200"/>
            <a:ext cx="746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dirty="0">
                <a:solidFill>
                  <a:schemeClr val="bg2"/>
                </a:solidFill>
              </a:rPr>
              <a:t>由于能量（动能，热能和化学能，电和辐射）的转移或者氧气和热等</a:t>
            </a:r>
            <a:r>
              <a:rPr lang="zh-CN" altLang="en-US" sz="2000" dirty="0" smtClean="0">
                <a:solidFill>
                  <a:schemeClr val="bg2"/>
                </a:solidFill>
              </a:rPr>
              <a:t>必需条件的</a:t>
            </a:r>
            <a:r>
              <a:rPr lang="zh-CN" altLang="en-US" sz="2000" dirty="0">
                <a:solidFill>
                  <a:schemeClr val="bg2"/>
                </a:solidFill>
              </a:rPr>
              <a:t>缺乏而造成的物理</a:t>
            </a:r>
            <a:r>
              <a:rPr lang="zh-CN" altLang="en-US" sz="2000" dirty="0" smtClean="0">
                <a:solidFill>
                  <a:schemeClr val="bg2"/>
                </a:solidFill>
              </a:rPr>
              <a:t>损伤。</a:t>
            </a:r>
            <a:endParaRPr lang="zh-CN" altLang="en-US" sz="2000" dirty="0">
              <a:solidFill>
                <a:schemeClr val="bg2"/>
              </a:solidFill>
            </a:endParaRPr>
          </a:p>
          <a:p>
            <a:pPr lvl="0"/>
            <a:r>
              <a:rPr lang="zh-CN" altLang="en-US" sz="2000" dirty="0" smtClean="0">
                <a:solidFill>
                  <a:schemeClr val="bg2"/>
                </a:solidFill>
              </a:rPr>
              <a:t>暴露</a:t>
            </a:r>
            <a:r>
              <a:rPr lang="zh-CN" altLang="en-US" sz="2000" dirty="0">
                <a:solidFill>
                  <a:schemeClr val="bg2"/>
                </a:solidFill>
              </a:rPr>
              <a:t>可能是急性的或慢性的。</a:t>
            </a:r>
          </a:p>
        </p:txBody>
      </p:sp>
    </p:spTree>
    <p:extLst>
      <p:ext uri="{BB962C8B-B14F-4D97-AF65-F5344CB8AC3E}">
        <p14:creationId xmlns:p14="http://schemas.microsoft.com/office/powerpoint/2010/main" xmlns="" val="21085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Untitled-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6477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2667000" y="5724520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dirty="0" smtClean="0">
                <a:solidFill>
                  <a:prstClr val="black"/>
                </a:solidFill>
              </a:rPr>
              <a:t>伤害是可预测</a:t>
            </a:r>
            <a:r>
              <a:rPr lang="zh-CN" altLang="en-US" sz="2800" dirty="0">
                <a:solidFill>
                  <a:prstClr val="black"/>
                </a:solidFill>
              </a:rPr>
              <a:t>及</a:t>
            </a:r>
            <a:r>
              <a:rPr lang="zh-CN" altLang="en-US" sz="2800" dirty="0" smtClean="0">
                <a:solidFill>
                  <a:prstClr val="black"/>
                </a:solidFill>
              </a:rPr>
              <a:t>可预防的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Host</a:t>
            </a:r>
            <a:r>
              <a:rPr lang="zh-CN" altLang="en-US" dirty="0" smtClean="0"/>
              <a:t>宿主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Agent</a:t>
            </a:r>
            <a:r>
              <a:rPr lang="zh-CN" altLang="en-US" dirty="0" smtClean="0"/>
              <a:t>致病因子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Vector/Vehicle</a:t>
            </a:r>
            <a:r>
              <a:rPr lang="zh-CN" altLang="en-US" dirty="0" smtClean="0"/>
              <a:t>传播媒介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Environment</a:t>
            </a:r>
            <a:r>
              <a:rPr lang="zh-CN" altLang="en-US" dirty="0" smtClean="0"/>
              <a:t>环境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Health Approach to Disease</a:t>
            </a:r>
            <a:br>
              <a:rPr lang="en-US" dirty="0" smtClean="0"/>
            </a:br>
            <a:r>
              <a:rPr lang="zh-CN" altLang="en-US" dirty="0"/>
              <a:t>公共卫生方法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119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i="1" dirty="0" smtClean="0"/>
              <a:t>Malaria</a:t>
            </a:r>
            <a:r>
              <a:rPr lang="zh-CN" altLang="en-US" b="1" i="1" dirty="0" smtClean="0"/>
              <a:t>疟疾</a:t>
            </a:r>
            <a:endParaRPr lang="en-US" b="1" i="1" dirty="0" smtClean="0"/>
          </a:p>
          <a:p>
            <a:pPr lvl="1"/>
            <a:r>
              <a:rPr lang="en-US" dirty="0" smtClean="0"/>
              <a:t>Agent:  biologic: </a:t>
            </a:r>
            <a:r>
              <a:rPr lang="en-US" dirty="0" err="1" smtClean="0"/>
              <a:t>vivax</a:t>
            </a:r>
            <a:endParaRPr lang="en-US" dirty="0" smtClean="0"/>
          </a:p>
          <a:p>
            <a:pPr marL="365760" lvl="1" indent="0">
              <a:buNone/>
            </a:pPr>
            <a:r>
              <a:rPr lang="zh-CN" altLang="en-US" dirty="0"/>
              <a:t>致病</a:t>
            </a:r>
            <a:r>
              <a:rPr lang="zh-CN" altLang="en-US" dirty="0" smtClean="0"/>
              <a:t>因子：</a:t>
            </a:r>
            <a:r>
              <a:rPr lang="zh-CN" altLang="en-US" dirty="0"/>
              <a:t>生物：疟原虫</a:t>
            </a:r>
          </a:p>
          <a:p>
            <a:pPr marL="36576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Vector: Mosquito</a:t>
            </a:r>
          </a:p>
          <a:p>
            <a:pPr marL="365760" lvl="1" indent="0">
              <a:buNone/>
            </a:pPr>
            <a:r>
              <a:rPr lang="zh-CN" altLang="en-US" dirty="0" smtClean="0"/>
              <a:t>   传播媒介：蚊子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Environment: Water</a:t>
            </a:r>
          </a:p>
          <a:p>
            <a:pPr marL="365760" lvl="1" indent="0">
              <a:buNone/>
            </a:pPr>
            <a:r>
              <a:rPr lang="zh-CN" altLang="en-US" dirty="0" smtClean="0"/>
              <a:t>   环境：水源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Host: children</a:t>
            </a:r>
          </a:p>
          <a:p>
            <a:pPr marL="365760" lvl="1" indent="0">
              <a:buNone/>
            </a:pPr>
            <a:r>
              <a:rPr lang="zh-CN" altLang="en-US" dirty="0" smtClean="0"/>
              <a:t>   宿主：儿童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i="1" dirty="0" smtClean="0"/>
              <a:t>Motorcycle crashes</a:t>
            </a:r>
          </a:p>
          <a:p>
            <a:r>
              <a:rPr lang="zh-CN" altLang="en-US" b="1" i="1" dirty="0"/>
              <a:t>摩托车事故</a:t>
            </a:r>
          </a:p>
          <a:p>
            <a:pPr marL="45720" indent="0">
              <a:buNone/>
            </a:pPr>
            <a:endParaRPr lang="en-US" b="1" i="1" dirty="0" smtClean="0"/>
          </a:p>
          <a:p>
            <a:pPr lvl="1"/>
            <a:r>
              <a:rPr lang="en-US" dirty="0" smtClean="0"/>
              <a:t>Agent: physical: kinetic energy</a:t>
            </a:r>
          </a:p>
          <a:p>
            <a:pPr marL="365760" lvl="1" indent="0">
              <a:buNone/>
            </a:pPr>
            <a:r>
              <a:rPr lang="zh-CN" altLang="en-US" dirty="0" smtClean="0"/>
              <a:t>   致病因子：</a:t>
            </a:r>
            <a:r>
              <a:rPr lang="zh-CN" altLang="en-US" dirty="0"/>
              <a:t>物理：动能</a:t>
            </a:r>
            <a:endParaRPr lang="en-US" dirty="0" smtClean="0"/>
          </a:p>
          <a:p>
            <a:pPr lvl="1"/>
            <a:r>
              <a:rPr lang="en-US" dirty="0" smtClean="0"/>
              <a:t>Vector/Vehicle: Motorcycle</a:t>
            </a:r>
          </a:p>
          <a:p>
            <a:pPr marL="365760" lvl="1" indent="0">
              <a:buNone/>
            </a:pPr>
            <a:r>
              <a:rPr lang="zh-CN" altLang="en-US" dirty="0" smtClean="0"/>
              <a:t>   传播媒介：摩托车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Environment:  Roads</a:t>
            </a:r>
          </a:p>
          <a:p>
            <a:pPr marL="365760" lvl="1" indent="0">
              <a:buNone/>
            </a:pPr>
            <a:r>
              <a:rPr lang="zh-CN" altLang="en-US" dirty="0" smtClean="0"/>
              <a:t>   环境：道路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Host:  rider</a:t>
            </a:r>
          </a:p>
          <a:p>
            <a:pPr marL="365760" lvl="1" indent="0">
              <a:buNone/>
            </a:pPr>
            <a:r>
              <a:rPr lang="zh-CN" altLang="en-US" dirty="0" smtClean="0"/>
              <a:t>  宿主：驾驶人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Health Approach to Disease</a:t>
            </a:r>
            <a:br>
              <a:rPr lang="en-US" dirty="0" smtClean="0"/>
            </a:br>
            <a:r>
              <a:rPr lang="zh-CN" altLang="en-US" dirty="0"/>
              <a:t>公共卫生方法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68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4820" name="Picture 4" descr="slid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51643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432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ntitled-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162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801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4" name="Picture 4" descr="slid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884238"/>
            <a:ext cx="77724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71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ntitled-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68375"/>
            <a:ext cx="69342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45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titled-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866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874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tomato 4mp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4770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522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Untitled-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162800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51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Untitled-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852488"/>
            <a:ext cx="73914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627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Untitled-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5438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286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Untitled-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814388"/>
            <a:ext cx="7620000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82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Untitled-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12800"/>
            <a:ext cx="6096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67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Untitled-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5788"/>
            <a:ext cx="76200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19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-4763" y="1368425"/>
          <a:ext cx="7302501" cy="4587875"/>
        </p:xfrm>
        <a:graphic>
          <a:graphicData uri="http://schemas.openxmlformats.org/presentationml/2006/ole">
            <p:oleObj spid="_x0000_s2104" name="Worksheet" r:id="rId3" imgW="9315450" imgH="5724525" progId="">
              <p:embed/>
            </p:oleObj>
          </a:graphicData>
        </a:graphic>
      </p:graphicFrame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6237288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10"/>
          <p:cNvSpPr>
            <a:spLocks noChangeArrowheads="1"/>
          </p:cNvSpPr>
          <p:nvPr/>
        </p:nvSpPr>
        <p:spPr bwMode="auto">
          <a:xfrm>
            <a:off x="395288" y="191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56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839200" cy="1143000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pPr>
              <a:tabLst>
                <a:tab pos="536575" algn="l"/>
              </a:tabLst>
              <a:defRPr/>
            </a:pPr>
            <a:r>
              <a:rPr lang="en-US" dirty="0"/>
              <a:t>     </a:t>
            </a:r>
            <a:r>
              <a:rPr lang="en-US" sz="2700" b="1" dirty="0">
                <a:solidFill>
                  <a:schemeClr val="bg1"/>
                </a:solidFill>
              </a:rPr>
              <a:t>Distribution of global injury mortality </a:t>
            </a:r>
            <a:r>
              <a:rPr lang="en-US" sz="2700" b="1" dirty="0" smtClean="0">
                <a:solidFill>
                  <a:schemeClr val="bg1"/>
                </a:solidFill>
              </a:rPr>
              <a:t>by cause</a:t>
            </a:r>
            <a:br>
              <a:rPr lang="en-US" sz="2700" b="1" dirty="0" smtClean="0">
                <a:solidFill>
                  <a:schemeClr val="bg1"/>
                </a:solidFill>
              </a:rPr>
            </a:br>
            <a:r>
              <a:rPr lang="en-US" altLang="zh-CN" sz="2700" b="1" dirty="0" err="1" smtClean="0"/>
              <a:t>全球</a:t>
            </a:r>
            <a:r>
              <a:rPr lang="zh-CN" altLang="en-US" sz="2700" b="1" dirty="0" smtClean="0"/>
              <a:t>伤害致死情况及死亡原因分布</a:t>
            </a:r>
            <a:endParaRPr lang="en-US" sz="2700" b="1" dirty="0">
              <a:solidFill>
                <a:schemeClr val="bg1"/>
              </a:solidFill>
            </a:endParaRP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7380287" y="1592976"/>
            <a:ext cx="1611313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 smtClean="0">
                <a:latin typeface="+mj-lt"/>
                <a:cs typeface="Arial" pitchFamily="34" charset="0"/>
              </a:rPr>
              <a:t>Road traffic injuries account for 23% of all injury deaths worldwide</a:t>
            </a:r>
          </a:p>
          <a:p>
            <a:pPr algn="ctr">
              <a:defRPr/>
            </a:pPr>
            <a:r>
              <a:rPr lang="zh-CN" altLang="en-US" sz="2000" b="1" dirty="0" smtClean="0">
                <a:latin typeface="+mj-lt"/>
                <a:cs typeface="Arial" pitchFamily="34" charset="0"/>
              </a:rPr>
              <a:t>交通事故导致的创伤占</a:t>
            </a:r>
            <a:r>
              <a:rPr lang="zh-CN" altLang="en-US" sz="2000" b="1" dirty="0">
                <a:latin typeface="+mj-lt"/>
                <a:cs typeface="Arial" pitchFamily="34" charset="0"/>
              </a:rPr>
              <a:t>全世界</a:t>
            </a:r>
            <a:r>
              <a:rPr lang="zh-CN" altLang="en-US" sz="2000" b="1" dirty="0" smtClean="0">
                <a:latin typeface="+mj-lt"/>
                <a:cs typeface="Arial" pitchFamily="34" charset="0"/>
              </a:rPr>
              <a:t>所有创伤死亡</a:t>
            </a:r>
            <a:r>
              <a:rPr lang="zh-CN" altLang="en-US" sz="2000" b="1" dirty="0">
                <a:latin typeface="+mj-lt"/>
                <a:cs typeface="Arial" pitchFamily="34" charset="0"/>
              </a:rPr>
              <a:t>的</a:t>
            </a:r>
            <a:r>
              <a:rPr lang="en-US" altLang="zh-CN" sz="2000" b="1" dirty="0">
                <a:latin typeface="+mj-lt"/>
                <a:cs typeface="Arial" pitchFamily="34" charset="0"/>
              </a:rPr>
              <a:t>23</a:t>
            </a:r>
            <a:r>
              <a:rPr lang="zh-CN" altLang="en-US" sz="2000" b="1" dirty="0">
                <a:latin typeface="+mj-lt"/>
                <a:cs typeface="Arial" pitchFamily="34" charset="0"/>
              </a:rPr>
              <a:t>％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sp>
        <p:nvSpPr>
          <p:cNvPr id="4103" name="Rectangle 17"/>
          <p:cNvSpPr>
            <a:spLocks noChangeArrowheads="1"/>
          </p:cNvSpPr>
          <p:nvPr/>
        </p:nvSpPr>
        <p:spPr bwMode="auto">
          <a:xfrm>
            <a:off x="0" y="2171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5" name="Rectangle 19"/>
          <p:cNvSpPr>
            <a:spLocks noChangeArrowheads="1"/>
          </p:cNvSpPr>
          <p:nvPr/>
        </p:nvSpPr>
        <p:spPr bwMode="auto">
          <a:xfrm>
            <a:off x="0" y="2171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64" name="Text Box 20"/>
          <p:cNvSpPr txBox="1">
            <a:spLocks noChangeArrowheads="1"/>
          </p:cNvSpPr>
          <p:nvPr/>
        </p:nvSpPr>
        <p:spPr bwMode="auto">
          <a:xfrm>
            <a:off x="228600" y="6382435"/>
            <a:ext cx="475297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GB" sz="1200" i="1" dirty="0">
                <a:latin typeface="+mj-lt"/>
                <a:cs typeface="Arial" pitchFamily="34" charset="0"/>
              </a:rPr>
              <a:t>Source: </a:t>
            </a:r>
            <a:r>
              <a:rPr lang="en-GB" sz="1200" dirty="0">
                <a:latin typeface="+mj-lt"/>
                <a:cs typeface="Arial" pitchFamily="34" charset="0"/>
              </a:rPr>
              <a:t>WHO Global Burden of </a:t>
            </a:r>
            <a:r>
              <a:rPr lang="en-GB" sz="1200" dirty="0" smtClean="0">
                <a:latin typeface="+mj-lt"/>
                <a:cs typeface="Arial" pitchFamily="34" charset="0"/>
              </a:rPr>
              <a:t>Disease, 2008</a:t>
            </a:r>
            <a:endParaRPr lang="en-US" sz="12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Untitled-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467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7Q_teIEGSY"/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4073" y="876300"/>
            <a:ext cx="907585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88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Untitled-31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2390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6403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Untitled-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15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88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8132" name="Picture 4" descr="slid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884238"/>
            <a:ext cx="77724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6193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slid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963" y="381000"/>
            <a:ext cx="405288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pecial Slid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768350"/>
            <a:ext cx="617220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6237288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381000" y="1460480"/>
            <a:ext cx="799623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 defTabSz="231775">
              <a:buClr>
                <a:srgbClr val="008000"/>
              </a:buClr>
              <a:buFont typeface="Wingdings" pitchFamily="2" charset="2"/>
              <a:buChar char="§"/>
              <a:tabLst>
                <a:tab pos="231775" algn="l"/>
              </a:tabLst>
            </a:pPr>
            <a:r>
              <a:rPr lang="en-GB" dirty="0">
                <a:cs typeface="Arial" charset="0"/>
              </a:rPr>
              <a:t>Worldwide, about 1.2 million persons are killed </a:t>
            </a:r>
            <a:r>
              <a:rPr lang="en-GB" dirty="0" smtClean="0">
                <a:cs typeface="Arial" charset="0"/>
              </a:rPr>
              <a:t>in road </a:t>
            </a:r>
            <a:r>
              <a:rPr lang="en-GB" dirty="0">
                <a:cs typeface="Arial" charset="0"/>
              </a:rPr>
              <a:t>traffic crashes every </a:t>
            </a:r>
            <a:r>
              <a:rPr lang="en-GB" dirty="0" smtClean="0">
                <a:cs typeface="Arial" charset="0"/>
              </a:rPr>
              <a:t>year</a:t>
            </a:r>
            <a:r>
              <a:rPr lang="en-US" dirty="0" smtClean="0">
                <a:cs typeface="Arial" charset="0"/>
              </a:rPr>
              <a:t>.</a:t>
            </a:r>
          </a:p>
          <a:p>
            <a:pPr defTabSz="231775">
              <a:buClr>
                <a:srgbClr val="008000"/>
              </a:buClr>
              <a:tabLst>
                <a:tab pos="231775" algn="l"/>
              </a:tabLst>
            </a:pPr>
            <a:r>
              <a:rPr lang="en-US" altLang="zh-CN" dirty="0">
                <a:cs typeface="Arial" charset="0"/>
              </a:rPr>
              <a:t> </a:t>
            </a:r>
            <a:r>
              <a:rPr lang="en-US" altLang="zh-CN" dirty="0" smtClean="0">
                <a:cs typeface="Arial" charset="0"/>
              </a:rPr>
              <a:t>  </a:t>
            </a:r>
            <a:r>
              <a:rPr lang="zh-CN" altLang="en-US" dirty="0" smtClean="0">
                <a:cs typeface="Arial" charset="0"/>
              </a:rPr>
              <a:t>全世界每年</a:t>
            </a:r>
            <a:r>
              <a:rPr lang="zh-CN" altLang="en-US" dirty="0">
                <a:cs typeface="Arial" charset="0"/>
              </a:rPr>
              <a:t>有</a:t>
            </a:r>
            <a:r>
              <a:rPr lang="en-US" altLang="zh-CN" dirty="0">
                <a:cs typeface="Arial" charset="0"/>
              </a:rPr>
              <a:t>120</a:t>
            </a:r>
            <a:r>
              <a:rPr lang="zh-CN" altLang="en-US" dirty="0">
                <a:cs typeface="Arial" charset="0"/>
              </a:rPr>
              <a:t>万</a:t>
            </a:r>
            <a:r>
              <a:rPr lang="zh-CN" altLang="en-US" dirty="0" smtClean="0">
                <a:cs typeface="Arial" charset="0"/>
              </a:rPr>
              <a:t>人</a:t>
            </a:r>
            <a:r>
              <a:rPr lang="zh-CN" altLang="en-US" dirty="0">
                <a:cs typeface="Arial" charset="0"/>
              </a:rPr>
              <a:t>死于</a:t>
            </a:r>
            <a:r>
              <a:rPr lang="zh-CN" altLang="en-US" dirty="0" smtClean="0">
                <a:cs typeface="Arial" charset="0"/>
              </a:rPr>
              <a:t>交通事故。</a:t>
            </a:r>
            <a:endParaRPr lang="en-GB" dirty="0" smtClean="0">
              <a:cs typeface="Arial" charset="0"/>
            </a:endParaRPr>
          </a:p>
          <a:p>
            <a:pPr marL="231775" indent="-231775" defTabSz="231775">
              <a:buClr>
                <a:srgbClr val="008000"/>
              </a:buClr>
              <a:buFont typeface="Wingdings" pitchFamily="2" charset="2"/>
              <a:buChar char="§"/>
              <a:tabLst>
                <a:tab pos="231775" algn="l"/>
              </a:tabLst>
            </a:pPr>
            <a:endParaRPr lang="en-GB" dirty="0">
              <a:cs typeface="Arial" charset="0"/>
            </a:endParaRPr>
          </a:p>
          <a:p>
            <a:pPr marL="231775" indent="-231775" defTabSz="231775">
              <a:buClr>
                <a:srgbClr val="008000"/>
              </a:buClr>
              <a:buFont typeface="Wingdings" pitchFamily="2" charset="2"/>
              <a:buChar char="§"/>
              <a:tabLst>
                <a:tab pos="231775" algn="l"/>
              </a:tabLst>
            </a:pPr>
            <a:r>
              <a:rPr lang="en-GB" dirty="0">
                <a:cs typeface="Arial" charset="0"/>
              </a:rPr>
              <a:t>20 million to 50 million more are injured or disabled </a:t>
            </a:r>
            <a:r>
              <a:rPr lang="en-GB" dirty="0" smtClean="0">
                <a:cs typeface="Arial" charset="0"/>
              </a:rPr>
              <a:t>in </a:t>
            </a:r>
            <a:r>
              <a:rPr lang="en-GB" dirty="0">
                <a:cs typeface="Arial" charset="0"/>
              </a:rPr>
              <a:t>these crashes</a:t>
            </a:r>
            <a:r>
              <a:rPr lang="en-GB" dirty="0" smtClean="0">
                <a:cs typeface="Arial" charset="0"/>
              </a:rPr>
              <a:t>.</a:t>
            </a:r>
          </a:p>
          <a:p>
            <a:pPr defTabSz="231775">
              <a:buClr>
                <a:srgbClr val="008000"/>
              </a:buClr>
              <a:tabLst>
                <a:tab pos="231775" algn="l"/>
              </a:tabLst>
            </a:pPr>
            <a:r>
              <a:rPr lang="en-US" altLang="zh-CN" dirty="0" smtClean="0">
                <a:cs typeface="Arial" charset="0"/>
              </a:rPr>
              <a:t>    2-5</a:t>
            </a:r>
            <a:r>
              <a:rPr lang="zh-CN" altLang="en-US" dirty="0">
                <a:cs typeface="Arial" charset="0"/>
              </a:rPr>
              <a:t>千万</a:t>
            </a:r>
            <a:r>
              <a:rPr lang="zh-CN" altLang="en-US" dirty="0" smtClean="0">
                <a:cs typeface="Arial" charset="0"/>
              </a:rPr>
              <a:t>人在事故中受伤</a:t>
            </a:r>
            <a:r>
              <a:rPr lang="zh-CN" altLang="en-US" dirty="0">
                <a:cs typeface="Arial" charset="0"/>
              </a:rPr>
              <a:t>或残疾。</a:t>
            </a:r>
            <a:endParaRPr lang="en-GB" dirty="0">
              <a:cs typeface="Arial" charset="0"/>
            </a:endParaRPr>
          </a:p>
          <a:p>
            <a:pPr marL="231775" indent="-231775" defTabSz="231775">
              <a:buClr>
                <a:srgbClr val="008000"/>
              </a:buClr>
              <a:buFont typeface="Wingdings" pitchFamily="2" charset="2"/>
              <a:buChar char="§"/>
              <a:tabLst>
                <a:tab pos="231775" algn="l"/>
              </a:tabLst>
            </a:pPr>
            <a:r>
              <a:rPr lang="en-GB" dirty="0">
                <a:cs typeface="Arial" charset="0"/>
              </a:rPr>
              <a:t>Road traffic injuries account for 2.1% of </a:t>
            </a:r>
            <a:r>
              <a:rPr lang="en-GB" dirty="0" smtClean="0">
                <a:cs typeface="Arial" charset="0"/>
              </a:rPr>
              <a:t>global mortality </a:t>
            </a:r>
            <a:r>
              <a:rPr lang="en-GB" dirty="0">
                <a:cs typeface="Arial" charset="0"/>
              </a:rPr>
              <a:t>and 23% of all injury deaths worldwide</a:t>
            </a:r>
            <a:r>
              <a:rPr lang="en-GB" dirty="0" smtClean="0">
                <a:cs typeface="Arial" charset="0"/>
              </a:rPr>
              <a:t>.</a:t>
            </a:r>
          </a:p>
          <a:p>
            <a:pPr defTabSz="231775">
              <a:buClr>
                <a:srgbClr val="008000"/>
              </a:buClr>
              <a:tabLst>
                <a:tab pos="231775" algn="l"/>
              </a:tabLst>
            </a:pPr>
            <a:r>
              <a:rPr lang="en-GB" altLang="zh-CN" dirty="0">
                <a:cs typeface="Arial" charset="0"/>
              </a:rPr>
              <a:t> </a:t>
            </a:r>
            <a:r>
              <a:rPr lang="en-GB" altLang="zh-CN" dirty="0" smtClean="0">
                <a:cs typeface="Arial" charset="0"/>
              </a:rPr>
              <a:t>   </a:t>
            </a:r>
            <a:r>
              <a:rPr lang="zh-CN" altLang="en-US" dirty="0" smtClean="0">
                <a:cs typeface="Arial" charset="0"/>
              </a:rPr>
              <a:t>交通事故致死占</a:t>
            </a:r>
            <a:r>
              <a:rPr lang="zh-CN" altLang="en-US" dirty="0">
                <a:cs typeface="Arial" charset="0"/>
              </a:rPr>
              <a:t>全球死亡率的</a:t>
            </a:r>
            <a:r>
              <a:rPr lang="en-US" altLang="zh-CN" dirty="0">
                <a:cs typeface="Arial" charset="0"/>
              </a:rPr>
              <a:t>2.1</a:t>
            </a:r>
            <a:r>
              <a:rPr lang="zh-CN" altLang="en-US" dirty="0" smtClean="0">
                <a:cs typeface="Arial" charset="0"/>
              </a:rPr>
              <a:t>％，占全球</a:t>
            </a:r>
            <a:r>
              <a:rPr lang="zh-CN" altLang="en-US" dirty="0">
                <a:cs typeface="Arial" charset="0"/>
              </a:rPr>
              <a:t>所有伤害死亡的</a:t>
            </a:r>
            <a:r>
              <a:rPr lang="en-US" altLang="zh-CN" dirty="0">
                <a:cs typeface="Arial" charset="0"/>
              </a:rPr>
              <a:t>23</a:t>
            </a:r>
            <a:r>
              <a:rPr lang="zh-CN" altLang="en-US" dirty="0">
                <a:cs typeface="Arial" charset="0"/>
              </a:rPr>
              <a:t>％。</a:t>
            </a:r>
          </a:p>
          <a:p>
            <a:pPr marL="231775" indent="-231775" defTabSz="231775">
              <a:buClr>
                <a:srgbClr val="008000"/>
              </a:buClr>
              <a:buFont typeface="Wingdings" pitchFamily="2" charset="2"/>
              <a:buChar char="§"/>
              <a:tabLst>
                <a:tab pos="231775" algn="l"/>
              </a:tabLst>
            </a:pPr>
            <a:endParaRPr lang="en-GB" dirty="0">
              <a:cs typeface="Arial" charset="0"/>
            </a:endParaRPr>
          </a:p>
          <a:p>
            <a:pPr marL="231775" indent="-231775" defTabSz="231775">
              <a:buClr>
                <a:srgbClr val="008000"/>
              </a:buClr>
              <a:buFont typeface="Wingdings" pitchFamily="2" charset="2"/>
              <a:buChar char="§"/>
              <a:tabLst>
                <a:tab pos="233363" algn="l"/>
              </a:tabLst>
            </a:pPr>
            <a:r>
              <a:rPr lang="en-GB" dirty="0">
                <a:cs typeface="Arial" charset="0"/>
              </a:rPr>
              <a:t>Road traffic injuries are predicted to rise from tenth 	place </a:t>
            </a:r>
            <a:r>
              <a:rPr lang="en-GB" dirty="0" smtClean="0">
                <a:cs typeface="Arial" charset="0"/>
              </a:rPr>
              <a:t>to fifth </a:t>
            </a:r>
            <a:r>
              <a:rPr lang="en-GB" dirty="0">
                <a:cs typeface="Arial" charset="0"/>
              </a:rPr>
              <a:t>place in 2030 as a cause of </a:t>
            </a:r>
            <a:r>
              <a:rPr lang="en-GB" dirty="0" smtClean="0">
                <a:cs typeface="Arial" charset="0"/>
              </a:rPr>
              <a:t>death.</a:t>
            </a:r>
          </a:p>
          <a:p>
            <a:pPr defTabSz="231775">
              <a:buClr>
                <a:srgbClr val="008000"/>
              </a:buClr>
              <a:tabLst>
                <a:tab pos="233363" algn="l"/>
              </a:tabLst>
            </a:pPr>
            <a:r>
              <a:rPr lang="en-GB" altLang="zh-CN" dirty="0">
                <a:cs typeface="Arial" charset="0"/>
              </a:rPr>
              <a:t> </a:t>
            </a:r>
            <a:r>
              <a:rPr lang="en-GB" altLang="zh-CN" dirty="0" smtClean="0">
                <a:cs typeface="Arial" charset="0"/>
              </a:rPr>
              <a:t>   </a:t>
            </a:r>
            <a:r>
              <a:rPr lang="zh-CN" altLang="en-US" dirty="0" smtClean="0">
                <a:cs typeface="Arial" charset="0"/>
              </a:rPr>
              <a:t>道路交通的死因顺位预计将从目前的第十位上升为</a:t>
            </a:r>
            <a:r>
              <a:rPr lang="en-US" altLang="zh-CN" dirty="0" smtClean="0">
                <a:cs typeface="Arial" charset="0"/>
              </a:rPr>
              <a:t>2030</a:t>
            </a:r>
            <a:r>
              <a:rPr lang="zh-CN" altLang="en-US" dirty="0" smtClean="0">
                <a:cs typeface="Arial" charset="0"/>
              </a:rPr>
              <a:t>年的第五位。</a:t>
            </a:r>
            <a:endParaRPr lang="en-US" dirty="0">
              <a:cs typeface="Arial" charset="0"/>
            </a:endParaRPr>
          </a:p>
        </p:txBody>
      </p:sp>
      <p:sp>
        <p:nvSpPr>
          <p:cNvPr id="2355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839200" cy="990600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Key Points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zh-CN" altLang="en-US" b="1" dirty="0"/>
              <a:t>要点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397823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Source:  World Health Statistics 2008, World Health Organization </a:t>
            </a:r>
            <a:endParaRPr lang="en-US" sz="1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70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0994828"/>
              </p:ext>
            </p:extLst>
          </p:nvPr>
        </p:nvGraphicFramePr>
        <p:xfrm>
          <a:off x="1007269" y="2194560"/>
          <a:ext cx="3046095" cy="4800600"/>
        </p:xfrm>
        <a:graphic>
          <a:graphicData uri="http://schemas.openxmlformats.org/drawingml/2006/table">
            <a:tbl>
              <a:tblPr/>
              <a:tblGrid>
                <a:gridCol w="684371"/>
                <a:gridCol w="2361724"/>
              </a:tblGrid>
              <a:tr h="30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Rank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Disease or Injury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Ischaemic heart disease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缺血性心脏病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Cerebrovascular disease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脑血管疾病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Lower respiratory infections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下呼吸道感染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Chronic obstructive pulmonary disease 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慢性肺梗阻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Diarrhoeal diseases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腹泻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HIV/AIDS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艾滋病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Tuberculosis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肺结核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Trachea, bronchus, lung cancer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气管，支气管，肺癌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Road traffic injuries</a:t>
                      </a: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交通致伤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10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Prematurity &amp; low-birth weight </a:t>
                      </a:r>
                      <a:r>
                        <a:rPr kumimoji="0" lang="zh-CN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早产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535" name="Group 103"/>
          <p:cNvGraphicFramePr>
            <a:graphicFrameLocks noGrp="1"/>
          </p:cNvGraphicFramePr>
          <p:nvPr/>
        </p:nvGraphicFramePr>
        <p:xfrm>
          <a:off x="4896327" y="2218844"/>
          <a:ext cx="3046095" cy="3953356"/>
        </p:xfrm>
        <a:graphic>
          <a:graphicData uri="http://schemas.openxmlformats.org/drawingml/2006/table">
            <a:tbl>
              <a:tblPr/>
              <a:tblGrid>
                <a:gridCol w="684371"/>
                <a:gridCol w="2361724"/>
              </a:tblGrid>
              <a:tr h="317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Rank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Disease or Injury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</a:tr>
              <a:tr h="317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Ischaemic heart disease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Cerebrovascular disease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Chronic obstructive pulmonary disease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Lower respiratory infections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Road traffic injuries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Trachea, bronchus, lung cancer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Diabetes mellitus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Hypertensive heart disease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Stomach cancer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10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cs typeface="Arial" pitchFamily="34" charset="0"/>
                        </a:rPr>
                        <a:t>HIV/AIDS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82296" marR="82296" marT="41148" marB="411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64" name="Rectangle 105"/>
          <p:cNvSpPr>
            <a:spLocks noChangeArrowheads="1"/>
          </p:cNvSpPr>
          <p:nvPr/>
        </p:nvSpPr>
        <p:spPr bwMode="auto">
          <a:xfrm>
            <a:off x="2057400" y="1752600"/>
            <a:ext cx="6286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r>
              <a:rPr lang="en-GB" dirty="0">
                <a:latin typeface="Calibri" pitchFamily="34" charset="0"/>
              </a:rPr>
              <a:t>2004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6465" name="Rectangle 106"/>
          <p:cNvSpPr>
            <a:spLocks noChangeArrowheads="1"/>
          </p:cNvSpPr>
          <p:nvPr/>
        </p:nvSpPr>
        <p:spPr bwMode="auto">
          <a:xfrm>
            <a:off x="6096000" y="1752600"/>
            <a:ext cx="62865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r>
              <a:rPr lang="en-GB" dirty="0">
                <a:latin typeface="Calibri" pitchFamily="34" charset="0"/>
              </a:rPr>
              <a:t>2030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6466" name="Line 107"/>
          <p:cNvSpPr>
            <a:spLocks noChangeShapeType="1"/>
          </p:cNvSpPr>
          <p:nvPr/>
        </p:nvSpPr>
        <p:spPr bwMode="auto">
          <a:xfrm flipV="1">
            <a:off x="4151947" y="4320540"/>
            <a:ext cx="648653" cy="116586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16467" name="Rectangle 109"/>
          <p:cNvSpPr>
            <a:spLocks noChangeArrowheads="1"/>
          </p:cNvSpPr>
          <p:nvPr/>
        </p:nvSpPr>
        <p:spPr bwMode="auto">
          <a:xfrm>
            <a:off x="2895600" y="1316301"/>
            <a:ext cx="3359381" cy="69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en-GB" sz="2000" dirty="0">
                <a:latin typeface="Calibri" pitchFamily="34" charset="0"/>
              </a:rPr>
              <a:t>Top 10 leading causes of </a:t>
            </a:r>
            <a:r>
              <a:rPr lang="en-GB" sz="2000" dirty="0" smtClean="0">
                <a:latin typeface="Calibri" pitchFamily="34" charset="0"/>
              </a:rPr>
              <a:t>death</a:t>
            </a:r>
          </a:p>
          <a:p>
            <a:pPr algn="ctr"/>
            <a:r>
              <a:rPr lang="zh-CN" altLang="en-US" sz="2000" dirty="0" smtClean="0">
                <a:latin typeface="Calibri" pitchFamily="34" charset="0"/>
              </a:rPr>
              <a:t>死因前十位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Rectangle 8"/>
          <p:cNvSpPr txBox="1">
            <a:spLocks noChangeArrowheads="1"/>
          </p:cNvSpPr>
          <p:nvPr/>
        </p:nvSpPr>
        <p:spPr>
          <a:xfrm>
            <a:off x="152400" y="152400"/>
            <a:ext cx="8839200" cy="990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Growing</a:t>
            </a:r>
            <a:r>
              <a:rPr kumimoji="0" lang="en-US" sz="3200" b="1" i="0" u="none" strike="noStrike" kern="1200" cap="all" spc="2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situation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现状及其发展趋势</a:t>
            </a:r>
            <a:endParaRPr kumimoji="0" lang="en-US" sz="3200" b="1" i="0" u="none" strike="noStrike" kern="1200" cap="all" spc="2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2"/>
          <p:cNvGrpSpPr>
            <a:grpSpLocks noChangeAspect="1"/>
          </p:cNvGrpSpPr>
          <p:nvPr/>
        </p:nvGrpSpPr>
        <p:grpSpPr bwMode="auto">
          <a:xfrm>
            <a:off x="76200" y="76200"/>
            <a:ext cx="8915400" cy="3424238"/>
            <a:chOff x="243" y="624"/>
            <a:chExt cx="5277" cy="2027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xmlns="" val="1931755221"/>
                </p:ext>
              </p:extLst>
            </p:nvPr>
          </p:nvGraphicFramePr>
          <p:xfrm>
            <a:off x="243" y="624"/>
            <a:ext cx="5277" cy="20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Picture 17"/>
            <p:cNvSpPr>
              <a:spLocks noChangeAspect="1" noChangeArrowheads="1"/>
            </p:cNvSpPr>
            <p:nvPr/>
          </p:nvSpPr>
          <p:spPr bwMode="auto">
            <a:xfrm>
              <a:off x="2393" y="1364"/>
              <a:ext cx="990" cy="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90" name="Picture 18" descr="http://www.mccarran.com/images/injury.jpg"/>
          <p:cNvPicPr>
            <a:picLocks noChangeAspect="1" noChangeArrowheads="1"/>
          </p:cNvPicPr>
          <p:nvPr/>
        </p:nvPicPr>
        <p:blipFill>
          <a:blip r:embed="rId7" r:link="rId8" cstate="print"/>
          <a:srcRect r="22902"/>
          <a:stretch>
            <a:fillRect/>
          </a:stretch>
        </p:blipFill>
        <p:spPr bwMode="auto">
          <a:xfrm>
            <a:off x="4724400" y="3810000"/>
            <a:ext cx="1781175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19" descr="http://www.erlanger.org/Services/Trauma/images/trauma-pic.jpg"/>
          <p:cNvPicPr>
            <a:picLocks noChangeAspect="1" noChangeArrowheads="1"/>
          </p:cNvPicPr>
          <p:nvPr/>
        </p:nvPicPr>
        <p:blipFill>
          <a:blip r:embed="rId9" r:link="rId10" cstate="print"/>
          <a:srcRect/>
          <a:stretch>
            <a:fillRect/>
          </a:stretch>
        </p:blipFill>
        <p:spPr bwMode="auto">
          <a:xfrm>
            <a:off x="5334000" y="5334000"/>
            <a:ext cx="1817688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0" descr="http://www.skimhs.org/images/WHEELCHAIR%20GIRL_jpg.jpg"/>
          <p:cNvPicPr>
            <a:picLocks noChangeAspect="1" noChangeArrowheads="1"/>
          </p:cNvPicPr>
          <p:nvPr/>
        </p:nvPicPr>
        <p:blipFill>
          <a:blip r:embed="rId11" r:link="rId12" cstate="print"/>
          <a:srcRect/>
          <a:stretch>
            <a:fillRect/>
          </a:stretch>
        </p:blipFill>
        <p:spPr bwMode="auto">
          <a:xfrm>
            <a:off x="7239000" y="3733800"/>
            <a:ext cx="17637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21" descr="speedo_co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3810000"/>
            <a:ext cx="12954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22" descr="http://www.globalcomposites.com/jec/upl/airbag.jpg"/>
          <p:cNvPicPr>
            <a:picLocks noChangeAspect="1" noChangeArrowheads="1"/>
          </p:cNvPicPr>
          <p:nvPr/>
        </p:nvPicPr>
        <p:blipFill>
          <a:blip r:embed="rId14" r:link="rId15" cstate="print"/>
          <a:srcRect/>
          <a:stretch>
            <a:fillRect/>
          </a:stretch>
        </p:blipFill>
        <p:spPr bwMode="auto">
          <a:xfrm>
            <a:off x="2438400" y="3810000"/>
            <a:ext cx="16922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23" descr="http://images.google.com/images?q=tbn:FRIM3U1V2FsC:www.thesmartbaby.com/_borders/sighst22.gif"/>
          <p:cNvPicPr>
            <a:picLocks noChangeAspect="1" noChangeArrowheads="1"/>
          </p:cNvPicPr>
          <p:nvPr/>
        </p:nvPicPr>
        <p:blipFill>
          <a:blip r:embed="rId16" r:link="rId17" cstate="print"/>
          <a:srcRect/>
          <a:stretch>
            <a:fillRect/>
          </a:stretch>
        </p:blipFill>
        <p:spPr bwMode="auto">
          <a:xfrm>
            <a:off x="1447800" y="5334000"/>
            <a:ext cx="1023938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1447800" y="1524000"/>
            <a:ext cx="6133625" cy="5043488"/>
            <a:chOff x="1266" y="550"/>
            <a:chExt cx="4293" cy="3530"/>
          </a:xfrm>
        </p:grpSpPr>
        <p:sp>
          <p:nvSpPr>
            <p:cNvPr id="18486" name="Rectangle 54"/>
            <p:cNvSpPr>
              <a:spLocks noChangeArrowheads="1"/>
            </p:cNvSpPr>
            <p:nvPr/>
          </p:nvSpPr>
          <p:spPr bwMode="auto">
            <a:xfrm>
              <a:off x="2570" y="1810"/>
              <a:ext cx="997" cy="1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2">
                <a:schemeClr val="bg2"/>
              </a:prstShdw>
            </a:effectLst>
          </p:spPr>
          <p:txBody>
            <a:bodyPr>
              <a:spAutoFit/>
            </a:bodyPr>
            <a:lstStyle/>
            <a:p>
              <a:r>
                <a:rPr lang="en-GB" sz="15800" dirty="0">
                  <a:solidFill>
                    <a:schemeClr val="hlink"/>
                  </a:solidFill>
                  <a:sym typeface="Webdings" pitchFamily="18" charset="2"/>
                </a:rPr>
                <a:t></a:t>
              </a:r>
              <a:endParaRPr lang="en-US" sz="15800" dirty="0">
                <a:solidFill>
                  <a:schemeClr val="hlink"/>
                </a:solidFill>
                <a:sym typeface="Webdings" pitchFamily="18" charset="2"/>
              </a:endParaRPr>
            </a:p>
          </p:txBody>
        </p: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 rot="5400000">
              <a:off x="592" y="1965"/>
              <a:ext cx="2831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>
              <a:off x="2007" y="3381"/>
              <a:ext cx="3552" cy="4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4" name="Straight Connector 13"/>
            <p:cNvCxnSpPr>
              <a:cxnSpLocks noChangeShapeType="1"/>
            </p:cNvCxnSpPr>
            <p:nvPr/>
          </p:nvCxnSpPr>
          <p:spPr bwMode="auto">
            <a:xfrm rot="10800000">
              <a:off x="1863" y="3189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 rot="10800000">
              <a:off x="1863" y="2949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rot="10800000">
              <a:off x="1863" y="2709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 rot="10800000">
              <a:off x="1863" y="2469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863" y="2229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863" y="2036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 rot="10800000">
              <a:off x="1863" y="1797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 rot="10800000">
              <a:off x="1863" y="1557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 rot="10800000">
              <a:off x="1863" y="1364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 rot="10800000">
              <a:off x="1863" y="1124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3" name="Straight Connector 32"/>
            <p:cNvCxnSpPr>
              <a:cxnSpLocks noChangeShapeType="1"/>
            </p:cNvCxnSpPr>
            <p:nvPr/>
          </p:nvCxnSpPr>
          <p:spPr bwMode="auto">
            <a:xfrm rot="10800000">
              <a:off x="1863" y="885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 rot="10800000">
              <a:off x="1863" y="693"/>
              <a:ext cx="144" cy="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8450" name="TextBox 34"/>
            <p:cNvSpPr txBox="1">
              <a:spLocks noChangeArrowheads="1"/>
            </p:cNvSpPr>
            <p:nvPr/>
          </p:nvSpPr>
          <p:spPr bwMode="auto">
            <a:xfrm>
              <a:off x="1662" y="2323"/>
              <a:ext cx="193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18451" name="TextBox 35"/>
            <p:cNvSpPr txBox="1">
              <a:spLocks noChangeArrowheads="1"/>
            </p:cNvSpPr>
            <p:nvPr/>
          </p:nvSpPr>
          <p:spPr bwMode="auto">
            <a:xfrm>
              <a:off x="1662" y="1416"/>
              <a:ext cx="193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18452" name="TextBox 36"/>
            <p:cNvSpPr txBox="1">
              <a:spLocks noChangeArrowheads="1"/>
            </p:cNvSpPr>
            <p:nvPr/>
          </p:nvSpPr>
          <p:spPr bwMode="auto">
            <a:xfrm>
              <a:off x="1662" y="555"/>
              <a:ext cx="182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dirty="0">
                  <a:latin typeface="Calibri" pitchFamily="34" charset="0"/>
                </a:rPr>
                <a:t>3</a:t>
              </a:r>
            </a:p>
          </p:txBody>
        </p:sp>
        <p:sp>
          <p:nvSpPr>
            <p:cNvPr id="18467" name="Rectangle 35"/>
            <p:cNvSpPr>
              <a:spLocks noChangeArrowheads="1"/>
            </p:cNvSpPr>
            <p:nvPr/>
          </p:nvSpPr>
          <p:spPr bwMode="auto">
            <a:xfrm>
              <a:off x="3294" y="1810"/>
              <a:ext cx="998" cy="1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2">
                <a:schemeClr val="bg2"/>
              </a:prstShdw>
            </a:effectLst>
          </p:spPr>
          <p:txBody>
            <a:bodyPr>
              <a:spAutoFit/>
            </a:bodyPr>
            <a:lstStyle/>
            <a:p>
              <a:r>
                <a:rPr lang="en-GB" sz="15800" dirty="0">
                  <a:solidFill>
                    <a:srgbClr val="FF9900"/>
                  </a:solidFill>
                  <a:sym typeface="Webdings" pitchFamily="18" charset="2"/>
                </a:rPr>
                <a:t></a:t>
              </a:r>
              <a:endParaRPr lang="en-US" sz="15800" dirty="0">
                <a:solidFill>
                  <a:srgbClr val="FF9900"/>
                </a:solidFill>
                <a:sym typeface="Webdings" pitchFamily="18" charset="2"/>
              </a:endParaRPr>
            </a:p>
          </p:txBody>
        </p:sp>
        <p:sp>
          <p:nvSpPr>
            <p:cNvPr id="18469" name="Rectangle 37"/>
            <p:cNvSpPr>
              <a:spLocks noChangeArrowheads="1"/>
            </p:cNvSpPr>
            <p:nvPr/>
          </p:nvSpPr>
          <p:spPr bwMode="auto">
            <a:xfrm>
              <a:off x="3711" y="3346"/>
              <a:ext cx="763" cy="7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100" dirty="0">
                  <a:latin typeface="Calibri" pitchFamily="34" charset="0"/>
                </a:rPr>
                <a:t>Road traffic </a:t>
              </a:r>
            </a:p>
            <a:p>
              <a:pPr algn="ctr"/>
              <a:r>
                <a:rPr lang="en-GB" sz="1100" dirty="0">
                  <a:latin typeface="Calibri" pitchFamily="34" charset="0"/>
                </a:rPr>
                <a:t>WHO </a:t>
              </a:r>
              <a:r>
                <a:rPr lang="en-GB" sz="1100" dirty="0" smtClean="0">
                  <a:latin typeface="Calibri" pitchFamily="34" charset="0"/>
                </a:rPr>
                <a:t>2004</a:t>
              </a:r>
            </a:p>
            <a:p>
              <a:pPr algn="ctr"/>
              <a:r>
                <a:rPr lang="zh-CN" altLang="en-US" sz="1100" dirty="0" smtClean="0">
                  <a:latin typeface="Calibri" pitchFamily="34" charset="0"/>
                </a:rPr>
                <a:t>交通事故</a:t>
              </a:r>
              <a:endParaRPr lang="en-US" sz="1100" dirty="0">
                <a:latin typeface="Calibri" pitchFamily="34" charset="0"/>
              </a:endParaRPr>
            </a:p>
          </p:txBody>
        </p:sp>
        <p:sp>
          <p:nvSpPr>
            <p:cNvPr id="18470" name="Rectangle 38"/>
            <p:cNvSpPr>
              <a:spLocks noChangeArrowheads="1"/>
            </p:cNvSpPr>
            <p:nvPr/>
          </p:nvSpPr>
          <p:spPr bwMode="auto">
            <a:xfrm>
              <a:off x="3205" y="1992"/>
              <a:ext cx="227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dirty="0">
                  <a:latin typeface="Calibri" pitchFamily="34" charset="0"/>
                </a:rPr>
                <a:t>1.3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473" name="Rectangle 41"/>
            <p:cNvSpPr>
              <a:spLocks noChangeArrowheads="1"/>
            </p:cNvSpPr>
            <p:nvPr/>
          </p:nvSpPr>
          <p:spPr bwMode="auto">
            <a:xfrm>
              <a:off x="4383" y="3443"/>
              <a:ext cx="813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100" dirty="0">
                  <a:latin typeface="Calibri" pitchFamily="34" charset="0"/>
                </a:rPr>
                <a:t>Malaria</a:t>
              </a:r>
            </a:p>
            <a:p>
              <a:pPr algn="ctr"/>
              <a:r>
                <a:rPr lang="en-GB" sz="1100" dirty="0">
                  <a:latin typeface="Calibri" pitchFamily="34" charset="0"/>
                </a:rPr>
                <a:t>WHO </a:t>
              </a:r>
              <a:r>
                <a:rPr lang="en-GB" sz="1100" dirty="0" smtClean="0">
                  <a:latin typeface="Calibri" pitchFamily="34" charset="0"/>
                </a:rPr>
                <a:t>2008</a:t>
              </a:r>
            </a:p>
            <a:p>
              <a:pPr algn="ctr"/>
              <a:r>
                <a:rPr lang="zh-CN" altLang="en-US" sz="1100" dirty="0" smtClean="0">
                  <a:latin typeface="Calibri" pitchFamily="34" charset="0"/>
                </a:rPr>
                <a:t>疟疾</a:t>
              </a:r>
              <a:endParaRPr lang="en-US" sz="1100" dirty="0">
                <a:latin typeface="Calibri" pitchFamily="34" charset="0"/>
              </a:endParaRPr>
            </a:p>
          </p:txBody>
        </p:sp>
        <p:sp>
          <p:nvSpPr>
            <p:cNvPr id="18476" name="Rectangle 44"/>
            <p:cNvSpPr>
              <a:spLocks noChangeArrowheads="1"/>
            </p:cNvSpPr>
            <p:nvPr/>
          </p:nvSpPr>
          <p:spPr bwMode="auto">
            <a:xfrm>
              <a:off x="4202" y="2309"/>
              <a:ext cx="725" cy="1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2">
                <a:schemeClr val="bg2"/>
              </a:prstShdw>
            </a:effectLst>
          </p:spPr>
          <p:txBody>
            <a:bodyPr>
              <a:spAutoFit/>
            </a:bodyPr>
            <a:lstStyle/>
            <a:p>
              <a:r>
                <a:rPr lang="en-GB" sz="10800" dirty="0">
                  <a:solidFill>
                    <a:srgbClr val="663300"/>
                  </a:solidFill>
                  <a:sym typeface="Webdings" pitchFamily="18" charset="2"/>
                </a:rPr>
                <a:t></a:t>
              </a:r>
              <a:endParaRPr lang="en-US" sz="10800" dirty="0">
                <a:solidFill>
                  <a:srgbClr val="663300"/>
                </a:solidFill>
                <a:sym typeface="Webdings" pitchFamily="18" charset="2"/>
              </a:endParaRPr>
            </a:p>
          </p:txBody>
        </p:sp>
        <p:sp>
          <p:nvSpPr>
            <p:cNvPr id="18477" name="Rectangle 45"/>
            <p:cNvSpPr>
              <a:spLocks noChangeArrowheads="1"/>
            </p:cNvSpPr>
            <p:nvPr/>
          </p:nvSpPr>
          <p:spPr bwMode="auto">
            <a:xfrm>
              <a:off x="4610" y="2385"/>
              <a:ext cx="227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dirty="0">
                  <a:latin typeface="Calibri" pitchFamily="34" charset="0"/>
                </a:rPr>
                <a:t>&lt;1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478" name="Rectangle 46"/>
            <p:cNvSpPr>
              <a:spLocks noChangeArrowheads="1"/>
            </p:cNvSpPr>
            <p:nvPr/>
          </p:nvSpPr>
          <p:spPr bwMode="auto">
            <a:xfrm>
              <a:off x="2977" y="3443"/>
              <a:ext cx="813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100" dirty="0">
                  <a:latin typeface="Calibri" pitchFamily="34" charset="0"/>
                </a:rPr>
                <a:t>Tuberculosis</a:t>
              </a:r>
            </a:p>
            <a:p>
              <a:pPr algn="ctr"/>
              <a:r>
                <a:rPr lang="en-GB" sz="1100" dirty="0">
                  <a:latin typeface="Calibri" pitchFamily="34" charset="0"/>
                </a:rPr>
                <a:t>WHO </a:t>
              </a:r>
              <a:r>
                <a:rPr lang="en-GB" sz="1100" dirty="0" smtClean="0">
                  <a:latin typeface="Calibri" pitchFamily="34" charset="0"/>
                </a:rPr>
                <a:t>2008</a:t>
              </a:r>
            </a:p>
            <a:p>
              <a:pPr algn="ctr"/>
              <a:r>
                <a:rPr lang="zh-CN" altLang="en-US" sz="1100" dirty="0" smtClean="0">
                  <a:latin typeface="Calibri" pitchFamily="34" charset="0"/>
                </a:rPr>
                <a:t>肺结核</a:t>
              </a:r>
              <a:endParaRPr lang="en-US" sz="1100" dirty="0">
                <a:latin typeface="Calibri" pitchFamily="34" charset="0"/>
              </a:endParaRPr>
            </a:p>
          </p:txBody>
        </p:sp>
        <p:sp>
          <p:nvSpPr>
            <p:cNvPr id="18480" name="Rectangle 48"/>
            <p:cNvSpPr>
              <a:spLocks noChangeArrowheads="1"/>
            </p:cNvSpPr>
            <p:nvPr/>
          </p:nvSpPr>
          <p:spPr bwMode="auto">
            <a:xfrm>
              <a:off x="2387" y="1538"/>
              <a:ext cx="227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dirty="0">
                  <a:latin typeface="Calibri" pitchFamily="34" charset="0"/>
                </a:rPr>
                <a:t>1.8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481" name="Rectangle 49"/>
            <p:cNvSpPr>
              <a:spLocks noChangeArrowheads="1"/>
            </p:cNvSpPr>
            <p:nvPr/>
          </p:nvSpPr>
          <p:spPr bwMode="auto">
            <a:xfrm>
              <a:off x="2160" y="3443"/>
              <a:ext cx="813" cy="3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100" dirty="0">
                  <a:latin typeface="Calibri" pitchFamily="34" charset="0"/>
                </a:rPr>
                <a:t>AIDS-related deaths</a:t>
              </a:r>
            </a:p>
            <a:p>
              <a:pPr algn="ctr"/>
              <a:r>
                <a:rPr lang="en-GB" sz="1100" dirty="0">
                  <a:latin typeface="Calibri" pitchFamily="34" charset="0"/>
                </a:rPr>
                <a:t>UNAIDS </a:t>
              </a:r>
              <a:r>
                <a:rPr lang="en-GB" sz="1100" dirty="0" smtClean="0">
                  <a:latin typeface="Calibri" pitchFamily="34" charset="0"/>
                </a:rPr>
                <a:t>2008</a:t>
              </a:r>
            </a:p>
            <a:p>
              <a:pPr algn="ctr"/>
              <a:r>
                <a:rPr lang="zh-CN" altLang="en-US" sz="1100" dirty="0" smtClean="0">
                  <a:latin typeface="Calibri" pitchFamily="34" charset="0"/>
                </a:rPr>
                <a:t>艾滋病相关死亡</a:t>
              </a:r>
              <a:endParaRPr lang="en-US" sz="1100" dirty="0">
                <a:latin typeface="Calibri" pitchFamily="34" charset="0"/>
              </a:endParaRPr>
            </a:p>
          </p:txBody>
        </p:sp>
        <p:sp>
          <p:nvSpPr>
            <p:cNvPr id="18485" name="Rectangle 53"/>
            <p:cNvSpPr>
              <a:spLocks noChangeArrowheads="1"/>
            </p:cNvSpPr>
            <p:nvPr/>
          </p:nvSpPr>
          <p:spPr bwMode="auto">
            <a:xfrm rot="16200000">
              <a:off x="594" y="1282"/>
              <a:ext cx="1559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2">
                <a:schemeClr val="bg2"/>
              </a:prstShdw>
            </a:effectLst>
          </p:spPr>
          <p:txBody>
            <a:bodyPr wrap="none">
              <a:spAutoFit/>
            </a:bodyPr>
            <a:lstStyle/>
            <a:p>
              <a:r>
                <a:rPr lang="en-GB" sz="1400" dirty="0">
                  <a:latin typeface="Calibri" pitchFamily="34" charset="0"/>
                </a:rPr>
                <a:t>Number of deaths (millions)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18487" name="Rectangle 55"/>
            <p:cNvSpPr>
              <a:spLocks noChangeArrowheads="1"/>
            </p:cNvSpPr>
            <p:nvPr/>
          </p:nvSpPr>
          <p:spPr bwMode="auto">
            <a:xfrm>
              <a:off x="3930" y="1992"/>
              <a:ext cx="227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dirty="0">
                  <a:latin typeface="Calibri" pitchFamily="34" charset="0"/>
                </a:rPr>
                <a:t>1.3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488" name="AutoShape 56"/>
            <p:cNvSpPr>
              <a:spLocks noChangeArrowheads="1"/>
            </p:cNvSpPr>
            <p:nvPr/>
          </p:nvSpPr>
          <p:spPr bwMode="auto">
            <a:xfrm rot="5400000">
              <a:off x="3849" y="571"/>
              <a:ext cx="744" cy="1951"/>
            </a:xfrm>
            <a:prstGeom prst="homePlate">
              <a:avLst>
                <a:gd name="adj" fmla="val 37981"/>
              </a:avLst>
            </a:prstGeom>
            <a:solidFill>
              <a:srgbClr val="E0E0E0"/>
            </a:solidFill>
            <a:ln w="9525">
              <a:solidFill>
                <a:srgbClr val="FF0000"/>
              </a:solidFill>
              <a:prstDash val="lgDashDot"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fontAlgn="t">
                <a:buFontTx/>
                <a:buChar char="•"/>
              </a:pPr>
              <a:r>
                <a:rPr lang="en-GB" sz="1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 Nearly 1.3 million </a:t>
              </a:r>
              <a:r>
                <a:rPr lang="en-GB" sz="14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deaths</a:t>
              </a:r>
            </a:p>
            <a:p>
              <a:pPr fontAlgn="t"/>
              <a:r>
                <a:rPr lang="zh-CN" altLang="en-US" sz="14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死亡</a:t>
              </a:r>
              <a:r>
                <a:rPr lang="en-US" altLang="zh-CN" sz="14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130</a:t>
              </a:r>
              <a:r>
                <a:rPr lang="zh-CN" altLang="en-US" sz="14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万例</a:t>
              </a:r>
              <a:r>
                <a:rPr lang="en-GB" sz="14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 </a:t>
              </a:r>
              <a:endParaRPr lang="en-GB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endParaRPr>
            </a:p>
            <a:p>
              <a:pPr>
                <a:buFontTx/>
                <a:buChar char="•"/>
              </a:pPr>
              <a:r>
                <a:rPr lang="en-GB" sz="1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 20-50 million </a:t>
              </a:r>
              <a:r>
                <a:rPr lang="en-GB" sz="14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injured</a:t>
              </a:r>
              <a:r>
                <a:rPr lang="zh-CN" altLang="en-US" sz="14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伤害</a:t>
              </a:r>
              <a:r>
                <a:rPr lang="en-US" altLang="zh-CN" sz="14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2-5</a:t>
              </a:r>
              <a:r>
                <a:rPr lang="zh-CN" altLang="en-US" sz="1400" dirty="0" smtClean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千万例</a:t>
              </a:r>
              <a:endParaRPr lang="en-GB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endParaRPr>
            </a:p>
            <a:p>
              <a:r>
                <a:rPr lang="en-GB" sz="14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itchFamily="34" charset="0"/>
                </a:rPr>
                <a:t>	</a:t>
              </a:r>
              <a:endParaRPr lang="en-US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8479" name="Rectangle 47"/>
            <p:cNvSpPr>
              <a:spLocks noChangeArrowheads="1"/>
            </p:cNvSpPr>
            <p:nvPr/>
          </p:nvSpPr>
          <p:spPr bwMode="auto">
            <a:xfrm>
              <a:off x="1526" y="1265"/>
              <a:ext cx="952" cy="2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2">
                <a:schemeClr val="bg2"/>
              </a:prstShdw>
            </a:effectLst>
          </p:spPr>
          <p:txBody>
            <a:bodyPr>
              <a:spAutoFit/>
            </a:bodyPr>
            <a:lstStyle/>
            <a:p>
              <a:r>
                <a:rPr lang="en-GB" sz="21200" dirty="0">
                  <a:solidFill>
                    <a:srgbClr val="FF0000"/>
                  </a:solidFill>
                  <a:sym typeface="Webdings" pitchFamily="18" charset="2"/>
                </a:rPr>
                <a:t></a:t>
              </a:r>
              <a:endParaRPr lang="en-US" sz="21200" dirty="0">
                <a:solidFill>
                  <a:srgbClr val="FF0000"/>
                </a:solidFill>
                <a:sym typeface="Webdings" pitchFamily="18" charset="2"/>
              </a:endParaRPr>
            </a:p>
          </p:txBody>
        </p:sp>
      </p:grpSp>
      <p:sp>
        <p:nvSpPr>
          <p:cNvPr id="37" name="Rectangle 8"/>
          <p:cNvSpPr txBox="1">
            <a:spLocks noChangeArrowheads="1"/>
          </p:cNvSpPr>
          <p:nvPr/>
        </p:nvSpPr>
        <p:spPr>
          <a:xfrm>
            <a:off x="152400" y="76200"/>
            <a:ext cx="88392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facts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cap="all" spc="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事实</a:t>
            </a:r>
            <a:endParaRPr kumimoji="0" lang="en-US" sz="3200" b="1" i="0" u="none" strike="noStrike" kern="1200" cap="all" spc="2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6237288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8106" y="1066800"/>
            <a:ext cx="864235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50000"/>
              </a:spcBef>
              <a:buClr>
                <a:srgbClr val="008000"/>
              </a:buClr>
            </a:pPr>
            <a:r>
              <a:rPr lang="en-GB" sz="1400" b="1" dirty="0">
                <a:cs typeface="Arial" charset="0"/>
              </a:rPr>
              <a:t>Risk factors influencing post-crash outcome of </a:t>
            </a:r>
            <a:r>
              <a:rPr lang="en-GB" sz="1400" b="1" dirty="0" smtClean="0">
                <a:cs typeface="Arial" charset="0"/>
              </a:rPr>
              <a:t>injuries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Clr>
                <a:srgbClr val="008000"/>
              </a:buClr>
            </a:pPr>
            <a:r>
              <a:rPr lang="zh-CN" altLang="en-US" sz="1400" b="1" dirty="0" smtClean="0">
                <a:cs typeface="Arial" charset="0"/>
              </a:rPr>
              <a:t>影响</a:t>
            </a:r>
            <a:r>
              <a:rPr lang="zh-CN" altLang="en-US" sz="1400" b="1" dirty="0">
                <a:cs typeface="Arial" charset="0"/>
              </a:rPr>
              <a:t>伤害</a:t>
            </a:r>
            <a:r>
              <a:rPr lang="zh-CN" altLang="en-US" sz="1400" b="1" dirty="0" smtClean="0">
                <a:cs typeface="Arial" charset="0"/>
              </a:rPr>
              <a:t>结果</a:t>
            </a:r>
            <a:r>
              <a:rPr lang="zh-CN" altLang="en-US" sz="1400" b="1" dirty="0">
                <a:cs typeface="Arial" charset="0"/>
              </a:rPr>
              <a:t>的危险因素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Clr>
                <a:srgbClr val="008000"/>
              </a:buClr>
            </a:pPr>
            <a:endParaRPr lang="en-GB" sz="1400" b="1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1400" dirty="0">
                <a:cs typeface="Arial" charset="0"/>
              </a:rPr>
              <a:t>delay in detecting </a:t>
            </a:r>
            <a:r>
              <a:rPr lang="en-GB" sz="1400" dirty="0" smtClean="0">
                <a:cs typeface="Arial" charset="0"/>
              </a:rPr>
              <a:t>crash</a:t>
            </a:r>
            <a:r>
              <a:rPr lang="zh-CN" altLang="en-US" sz="1400" dirty="0" smtClean="0">
                <a:cs typeface="Arial" charset="0"/>
              </a:rPr>
              <a:t>延误事故</a:t>
            </a:r>
            <a:r>
              <a:rPr lang="zh-CN" altLang="en-US" sz="1400" dirty="0">
                <a:cs typeface="Arial" charset="0"/>
              </a:rPr>
              <a:t>诊断</a:t>
            </a:r>
            <a:endParaRPr lang="en-GB" sz="14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1400" dirty="0">
                <a:cs typeface="Arial" charset="0"/>
              </a:rPr>
              <a:t>delay in transport to a health </a:t>
            </a:r>
            <a:r>
              <a:rPr lang="en-GB" sz="1400" dirty="0" smtClean="0">
                <a:cs typeface="Arial" charset="0"/>
              </a:rPr>
              <a:t>facility</a:t>
            </a:r>
            <a:r>
              <a:rPr lang="zh-CN" altLang="en-US" sz="1400" dirty="0" smtClean="0">
                <a:cs typeface="Arial" charset="0"/>
              </a:rPr>
              <a:t>延误运送医疗</a:t>
            </a:r>
            <a:r>
              <a:rPr lang="zh-CN" altLang="en-US" sz="1400" dirty="0">
                <a:cs typeface="Arial" charset="0"/>
              </a:rPr>
              <a:t>机构</a:t>
            </a: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endParaRPr lang="en-GB" sz="14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1400" dirty="0">
                <a:cs typeface="Arial" charset="0"/>
              </a:rPr>
              <a:t>fire resulting from </a:t>
            </a:r>
            <a:r>
              <a:rPr lang="en-GB" sz="1400" dirty="0" smtClean="0">
                <a:cs typeface="Arial" charset="0"/>
              </a:rPr>
              <a:t>collision</a:t>
            </a:r>
            <a:r>
              <a:rPr lang="zh-CN" altLang="en-US" sz="1400" dirty="0" smtClean="0">
                <a:cs typeface="Arial" charset="0"/>
              </a:rPr>
              <a:t>碰撞事故造成的火灾</a:t>
            </a:r>
            <a:endParaRPr lang="zh-CN" altLang="en-US" sz="14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endParaRPr lang="en-GB" sz="1400" dirty="0" smtClean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1400" dirty="0">
                <a:cs typeface="Arial" charset="0"/>
              </a:rPr>
              <a:t>leakage of hazardous </a:t>
            </a:r>
            <a:r>
              <a:rPr lang="en-GB" sz="1400" dirty="0" smtClean="0">
                <a:cs typeface="Arial" charset="0"/>
              </a:rPr>
              <a:t>materials</a:t>
            </a:r>
            <a:r>
              <a:rPr lang="zh-CN" altLang="en-US" sz="1400" dirty="0" smtClean="0">
                <a:cs typeface="Arial" charset="0"/>
              </a:rPr>
              <a:t>有害物质泄漏</a:t>
            </a:r>
            <a:endParaRPr lang="zh-CN" altLang="en-US" sz="14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endParaRPr lang="en-GB" sz="14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1400" dirty="0">
                <a:cs typeface="Arial" charset="0"/>
              </a:rPr>
              <a:t>alcohol and other </a:t>
            </a:r>
            <a:r>
              <a:rPr lang="en-GB" sz="1400" dirty="0" smtClean="0">
                <a:cs typeface="Arial" charset="0"/>
              </a:rPr>
              <a:t>drugs</a:t>
            </a:r>
            <a:r>
              <a:rPr lang="zh-CN" altLang="en-US" sz="1400" dirty="0">
                <a:cs typeface="Arial" charset="0"/>
              </a:rPr>
              <a:t>酒精等药物</a:t>
            </a: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endParaRPr lang="en-GB" sz="14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1400" dirty="0">
                <a:cs typeface="Arial" charset="0"/>
              </a:rPr>
              <a:t>rescue, extraction, </a:t>
            </a:r>
            <a:r>
              <a:rPr lang="en-GB" sz="1400" dirty="0" smtClean="0">
                <a:cs typeface="Arial" charset="0"/>
              </a:rPr>
              <a:t>evacuation</a:t>
            </a:r>
            <a:r>
              <a:rPr lang="zh-CN" altLang="en-US" sz="1400" dirty="0">
                <a:cs typeface="Arial" charset="0"/>
              </a:rPr>
              <a:t>救援</a:t>
            </a:r>
            <a:r>
              <a:rPr lang="zh-CN" altLang="en-US" sz="1400" dirty="0" smtClean="0">
                <a:cs typeface="Arial" charset="0"/>
              </a:rPr>
              <a:t>，脱身</a:t>
            </a:r>
            <a:r>
              <a:rPr lang="zh-CN" altLang="en-US" sz="1400" dirty="0">
                <a:cs typeface="Arial" charset="0"/>
              </a:rPr>
              <a:t>，疏散</a:t>
            </a: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endParaRPr lang="en-GB" sz="14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4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1400" dirty="0">
                <a:cs typeface="Arial" charset="0"/>
              </a:rPr>
              <a:t>poor trauma care and </a:t>
            </a:r>
            <a:r>
              <a:rPr lang="en-GB" sz="1400" dirty="0" smtClean="0">
                <a:cs typeface="Arial" charset="0"/>
              </a:rPr>
              <a:t>rehabilitation</a:t>
            </a:r>
            <a:r>
              <a:rPr lang="zh-CN" altLang="en-US" sz="1400" dirty="0" smtClean="0">
                <a:cs typeface="Arial" charset="0"/>
              </a:rPr>
              <a:t>恶劣的创伤护理和康复条件</a:t>
            </a:r>
            <a:endParaRPr lang="en-GB" sz="1400" dirty="0">
              <a:cs typeface="Arial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839200" cy="990600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     </a:t>
            </a:r>
            <a:r>
              <a:rPr lang="en-US" sz="2800" b="1" dirty="0" smtClean="0">
                <a:solidFill>
                  <a:schemeClr val="bg1"/>
                </a:solidFill>
              </a:rPr>
              <a:t>Major risk factors are identifiable</a:t>
            </a:r>
            <a:r>
              <a:rPr lang="zh-CN" altLang="en-US" sz="2800" b="1" dirty="0"/>
              <a:t>主要风险因素是可识别的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34821" name="Picture 5" descr="sur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413" y="1844675"/>
            <a:ext cx="21605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Van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2413" y="3716338"/>
            <a:ext cx="2160587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1" y="1981200"/>
            <a:ext cx="3809999" cy="404495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Clr>
                <a:srgbClr val="336600"/>
              </a:buClr>
              <a:tabLst>
                <a:tab pos="914400" algn="l"/>
              </a:tabLst>
            </a:pPr>
            <a:r>
              <a:rPr lang="en-US" altLang="zh-CN" sz="1900" dirty="0" smtClean="0">
                <a:solidFill>
                  <a:schemeClr val="tx1"/>
                </a:solidFill>
              </a:rPr>
              <a:t>H</a:t>
            </a:r>
            <a:r>
              <a:rPr lang="en-GB" altLang="zh-CN" sz="1900" dirty="0" err="1" smtClean="0">
                <a:solidFill>
                  <a:schemeClr val="tx1"/>
                </a:solidFill>
              </a:rPr>
              <a:t>igh</a:t>
            </a:r>
            <a:r>
              <a:rPr lang="en-GB" altLang="zh-CN" sz="1900" dirty="0" smtClean="0">
                <a:solidFill>
                  <a:schemeClr val="tx1"/>
                </a:solidFill>
              </a:rPr>
              <a:t>-income countries</a:t>
            </a:r>
            <a:r>
              <a:rPr lang="en-US" altLang="zh-CN" sz="1900" dirty="0" smtClean="0">
                <a:solidFill>
                  <a:schemeClr val="tx1"/>
                </a:solidFill>
              </a:rPr>
              <a:t>: drivers and passengers of car .</a:t>
            </a:r>
          </a:p>
          <a:p>
            <a:pPr marL="45720" indent="0">
              <a:spcBef>
                <a:spcPts val="0"/>
              </a:spcBef>
              <a:buClr>
                <a:srgbClr val="336600"/>
              </a:buClr>
              <a:buNone/>
              <a:tabLst>
                <a:tab pos="914400" algn="l"/>
              </a:tabLst>
            </a:pPr>
            <a:r>
              <a:rPr lang="en-US" altLang="zh-CN" sz="1900" dirty="0">
                <a:solidFill>
                  <a:schemeClr val="tx1"/>
                </a:solidFill>
              </a:rPr>
              <a:t> </a:t>
            </a:r>
            <a:r>
              <a:rPr lang="en-US" altLang="zh-CN" sz="1900" dirty="0" smtClean="0">
                <a:solidFill>
                  <a:schemeClr val="tx1"/>
                </a:solidFill>
              </a:rPr>
              <a:t>  </a:t>
            </a:r>
            <a:r>
              <a:rPr lang="zh-CN" altLang="en-US" sz="1900" dirty="0" smtClean="0">
                <a:solidFill>
                  <a:schemeClr val="tx1"/>
                </a:solidFill>
              </a:rPr>
              <a:t>高</a:t>
            </a:r>
            <a:r>
              <a:rPr lang="zh-CN" altLang="en-US" sz="1900" dirty="0">
                <a:solidFill>
                  <a:schemeClr val="tx1"/>
                </a:solidFill>
              </a:rPr>
              <a:t>收入国家：汽车的司机和乘客</a:t>
            </a:r>
          </a:p>
          <a:p>
            <a:pPr marL="45720" indent="0">
              <a:spcBef>
                <a:spcPts val="0"/>
              </a:spcBef>
              <a:buClr>
                <a:srgbClr val="336600"/>
              </a:buClr>
              <a:buNone/>
              <a:tabLst>
                <a:tab pos="914400" algn="l"/>
              </a:tabLst>
            </a:pPr>
            <a:endParaRPr lang="en-US" altLang="zh-CN" sz="19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rgbClr val="336600"/>
              </a:buClr>
              <a:tabLst>
                <a:tab pos="914400" algn="l"/>
              </a:tabLst>
            </a:pPr>
            <a:endParaRPr lang="en-US" altLang="zh-CN" sz="19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Clr>
                <a:srgbClr val="336600"/>
              </a:buClr>
              <a:tabLst>
                <a:tab pos="914400" algn="l"/>
              </a:tabLst>
            </a:pPr>
            <a:r>
              <a:rPr lang="en-US" altLang="zh-CN" sz="1900" dirty="0" smtClean="0">
                <a:solidFill>
                  <a:schemeClr val="tx1"/>
                </a:solidFill>
              </a:rPr>
              <a:t>L</a:t>
            </a:r>
            <a:r>
              <a:rPr lang="en-GB" altLang="zh-CN" sz="1900" dirty="0" err="1" smtClean="0">
                <a:solidFill>
                  <a:schemeClr val="tx1"/>
                </a:solidFill>
              </a:rPr>
              <a:t>ow</a:t>
            </a:r>
            <a:r>
              <a:rPr lang="en-GB" altLang="zh-CN" sz="1900" dirty="0" smtClean="0">
                <a:solidFill>
                  <a:schemeClr val="tx1"/>
                </a:solidFill>
              </a:rPr>
              <a:t>- and middle-income countries</a:t>
            </a:r>
            <a:r>
              <a:rPr lang="en-US" altLang="zh-CN" sz="1900" dirty="0" smtClean="0">
                <a:solidFill>
                  <a:schemeClr val="tx1"/>
                </a:solidFill>
              </a:rPr>
              <a:t>: </a:t>
            </a:r>
            <a:r>
              <a:rPr lang="en-GB" altLang="zh-CN" sz="1900" dirty="0" smtClean="0">
                <a:solidFill>
                  <a:schemeClr val="tx1"/>
                </a:solidFill>
              </a:rPr>
              <a:t>vulnerable road users </a:t>
            </a:r>
            <a:r>
              <a:rPr lang="en-US" altLang="zh-CN" sz="1900" dirty="0" smtClean="0">
                <a:solidFill>
                  <a:schemeClr val="tx1"/>
                </a:solidFill>
              </a:rPr>
              <a:t>(pedestrians, cyclists, people on public transport)</a:t>
            </a:r>
            <a:r>
              <a:rPr lang="zh-CN" altLang="en-US" sz="1900" dirty="0">
                <a:solidFill>
                  <a:schemeClr val="tx1"/>
                </a:solidFill>
              </a:rPr>
              <a:t>低收入和中等收入国家</a:t>
            </a:r>
            <a:r>
              <a:rPr lang="zh-CN" altLang="en-US" sz="1900" dirty="0" smtClean="0">
                <a:solidFill>
                  <a:schemeClr val="tx1"/>
                </a:solidFill>
              </a:rPr>
              <a:t>：道路上的弱势群体（</a:t>
            </a:r>
            <a:r>
              <a:rPr lang="zh-CN" altLang="en-US" sz="1900" dirty="0">
                <a:solidFill>
                  <a:schemeClr val="tx1"/>
                </a:solidFill>
              </a:rPr>
              <a:t>行人，骑自行车的</a:t>
            </a:r>
            <a:r>
              <a:rPr lang="zh-CN" altLang="en-US" sz="1900" dirty="0" smtClean="0">
                <a:solidFill>
                  <a:schemeClr val="tx1"/>
                </a:solidFill>
              </a:rPr>
              <a:t>人）</a:t>
            </a:r>
            <a:endParaRPr lang="en-US" altLang="zh-CN" sz="1900" dirty="0" smtClean="0">
              <a:solidFill>
                <a:schemeClr val="tx1"/>
              </a:solidFill>
            </a:endParaRPr>
          </a:p>
          <a:p>
            <a:pPr marL="45720" indent="0">
              <a:spcBef>
                <a:spcPts val="0"/>
              </a:spcBef>
              <a:buClr>
                <a:srgbClr val="336600"/>
              </a:buClr>
              <a:buNone/>
              <a:tabLst>
                <a:tab pos="914400" algn="l"/>
              </a:tabLst>
            </a:pPr>
            <a:endParaRPr lang="en-GB" altLang="zh-CN" sz="2400" dirty="0" smtClean="0">
              <a:solidFill>
                <a:schemeClr val="tx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0" y="2133600"/>
            <a:ext cx="4343400" cy="3429000"/>
            <a:chOff x="3216" y="1752"/>
            <a:chExt cx="2544" cy="2045"/>
          </a:xfrm>
        </p:grpSpPr>
        <p:pic>
          <p:nvPicPr>
            <p:cNvPr id="32773" name="Picture 5" descr="mod 1 African two wheelersHJ Sommer, GTZ 20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16" y="1752"/>
              <a:ext cx="2544" cy="2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 rot="-5400000">
              <a:off x="5190" y="3228"/>
              <a:ext cx="231" cy="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ea typeface="ＭＳ Ｐゴシック" pitchFamily="34" charset="-128"/>
                  <a:cs typeface="Arial" charset="0"/>
                </a:rPr>
                <a:t>© D. Mohan, TRIPP</a:t>
              </a:r>
              <a:endParaRPr lang="en-US" sz="1200">
                <a:solidFill>
                  <a:srgbClr val="000000"/>
                </a:solidFill>
                <a:ea typeface="ＭＳ Ｐゴシック" pitchFamily="34" charset="-128"/>
                <a:cs typeface="Arial" charset="0"/>
              </a:endParaRPr>
            </a:p>
          </p:txBody>
        </p:sp>
      </p:grpSp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kumimoji="0" lang="en-US" sz="3200" b="0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200" b="1" i="0" u="none" strike="noStrike" kern="1200" cap="all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 smtClean="0"/>
              <a:t>Patterns of injury vary in </a:t>
            </a:r>
            <a:br>
              <a:rPr lang="en-US" b="1" dirty="0" smtClean="0"/>
            </a:br>
            <a:r>
              <a:rPr lang="en-US" b="1" dirty="0" smtClean="0"/>
              <a:t>different parts of the world</a:t>
            </a:r>
            <a:br>
              <a:rPr lang="en-US" b="1" dirty="0" smtClean="0"/>
            </a:br>
            <a:r>
              <a:rPr lang="zh-CN" altLang="en-US" b="1" dirty="0" smtClean="0"/>
              <a:t>世界</a:t>
            </a:r>
            <a:r>
              <a:rPr lang="zh-CN" altLang="en-US" b="1" dirty="0"/>
              <a:t>不同</a:t>
            </a:r>
            <a:r>
              <a:rPr lang="zh-CN" altLang="en-US" b="1" dirty="0" smtClean="0"/>
              <a:t>地区的情况差异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kumimoji="0" lang="en-US" sz="3200" b="0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200" b="1" i="0" u="none" strike="noStrike" kern="1200" cap="all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3794" name="Picture 4" descr="indian traff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8534400" cy="5734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8357" name="Oval 5"/>
          <p:cNvSpPr>
            <a:spLocks noChangeArrowheads="1"/>
          </p:cNvSpPr>
          <p:nvPr/>
        </p:nvSpPr>
        <p:spPr bwMode="auto">
          <a:xfrm>
            <a:off x="685800" y="1752600"/>
            <a:ext cx="1371600" cy="12192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28358" name="Oval 6"/>
          <p:cNvSpPr>
            <a:spLocks noChangeArrowheads="1"/>
          </p:cNvSpPr>
          <p:nvPr/>
        </p:nvSpPr>
        <p:spPr bwMode="auto">
          <a:xfrm>
            <a:off x="3886200" y="1828800"/>
            <a:ext cx="1447800" cy="16002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28359" name="Oval 7"/>
          <p:cNvSpPr>
            <a:spLocks noChangeArrowheads="1"/>
          </p:cNvSpPr>
          <p:nvPr/>
        </p:nvSpPr>
        <p:spPr bwMode="auto">
          <a:xfrm>
            <a:off x="4648200" y="3429000"/>
            <a:ext cx="2438400" cy="25146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28360" name="Oval 8"/>
          <p:cNvSpPr>
            <a:spLocks noChangeArrowheads="1"/>
          </p:cNvSpPr>
          <p:nvPr/>
        </p:nvSpPr>
        <p:spPr bwMode="auto">
          <a:xfrm>
            <a:off x="7696200" y="2209800"/>
            <a:ext cx="762000" cy="15240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0" y="152400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cap="all" dirty="0">
                <a:solidFill>
                  <a:srgbClr val="FFFFFF"/>
                </a:solidFill>
                <a:latin typeface="+mj-lt"/>
              </a:rPr>
              <a:t>Multiple road users </a:t>
            </a:r>
            <a:r>
              <a:rPr lang="en-US" sz="3200" cap="all" dirty="0" smtClean="0">
                <a:solidFill>
                  <a:srgbClr val="FFFFFF"/>
                </a:solidFill>
                <a:latin typeface="+mj-lt"/>
              </a:rPr>
              <a:t>– Bangladesh</a:t>
            </a:r>
          </a:p>
          <a:p>
            <a:pPr algn="ctr">
              <a:spcBef>
                <a:spcPct val="50000"/>
              </a:spcBef>
            </a:pPr>
            <a:r>
              <a:rPr lang="zh-CN" altLang="en-US" sz="3200" cap="all" dirty="0" smtClean="0">
                <a:solidFill>
                  <a:srgbClr val="FFFFFF"/>
                </a:solidFill>
                <a:latin typeface="+mj-lt"/>
              </a:rPr>
              <a:t>道路交通情况复杂 </a:t>
            </a:r>
            <a:r>
              <a:rPr lang="en-US" altLang="zh-CN" sz="3200" cap="all" dirty="0">
                <a:solidFill>
                  <a:srgbClr val="FFFFFF"/>
                </a:solidFill>
                <a:latin typeface="+mj-lt"/>
              </a:rPr>
              <a:t>- </a:t>
            </a:r>
            <a:r>
              <a:rPr lang="zh-CN" altLang="en-US" sz="3200" cap="all" dirty="0">
                <a:solidFill>
                  <a:srgbClr val="FFFFFF"/>
                </a:solidFill>
                <a:latin typeface="+mj-lt"/>
              </a:rPr>
              <a:t>孟加拉国</a:t>
            </a:r>
          </a:p>
          <a:p>
            <a:pPr algn="ctr">
              <a:spcBef>
                <a:spcPct val="50000"/>
              </a:spcBef>
            </a:pPr>
            <a:endParaRPr lang="en-US" sz="3200" cap="all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7" grpId="0" animBg="1"/>
      <p:bldP spid="228358" grpId="0" animBg="1"/>
      <p:bldP spid="228359" grpId="0" animBg="1"/>
      <p:bldP spid="22836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371402"/>
            <a:ext cx="3048000" cy="37651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1986" y="1295400"/>
            <a:ext cx="3141421" cy="209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3141421" cy="235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242" y="4355102"/>
            <a:ext cx="2968255" cy="22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6237288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25450" y="1271588"/>
            <a:ext cx="8553450" cy="50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008000"/>
              </a:buClr>
            </a:pPr>
            <a:r>
              <a:rPr lang="en-GB" sz="2400" b="1" dirty="0">
                <a:cs typeface="Arial" charset="0"/>
              </a:rPr>
              <a:t>Risk factors influencing crash </a:t>
            </a:r>
            <a:r>
              <a:rPr lang="en-GB" sz="2400" b="1" dirty="0" smtClean="0">
                <a:cs typeface="Arial" charset="0"/>
              </a:rPr>
              <a:t>severity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Clr>
                <a:srgbClr val="008000"/>
              </a:buClr>
            </a:pPr>
            <a:r>
              <a:rPr lang="zh-CN" altLang="en-US" sz="2400" b="1" dirty="0" smtClean="0">
                <a:cs typeface="Arial" charset="0"/>
              </a:rPr>
              <a:t>影响撞击严重性的危险因素</a:t>
            </a:r>
            <a:endParaRPr lang="en-GB" sz="2400" b="1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2000" dirty="0" smtClean="0">
                <a:cs typeface="Arial" charset="0"/>
              </a:rPr>
              <a:t>Speed</a:t>
            </a:r>
            <a:r>
              <a:rPr lang="zh-CN" altLang="en-US" sz="2000" dirty="0" smtClean="0">
                <a:cs typeface="Arial" charset="0"/>
              </a:rPr>
              <a:t>速度</a:t>
            </a:r>
            <a:endParaRPr lang="en-GB" sz="20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2000" dirty="0">
                <a:cs typeface="Arial" charset="0"/>
              </a:rPr>
              <a:t>seat-belts, child restraints </a:t>
            </a:r>
            <a:r>
              <a:rPr lang="zh-CN" altLang="en-US" sz="2000" dirty="0" smtClean="0">
                <a:cs typeface="Arial" charset="0"/>
              </a:rPr>
              <a:t>安全带，儿童安全带</a:t>
            </a:r>
            <a:endParaRPr lang="en-GB" sz="20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2000" dirty="0" smtClean="0">
                <a:cs typeface="Arial" charset="0"/>
              </a:rPr>
              <a:t>Helmets</a:t>
            </a:r>
            <a:r>
              <a:rPr lang="zh-CN" altLang="en-US" sz="2000" dirty="0" smtClean="0">
                <a:cs typeface="Arial" charset="0"/>
              </a:rPr>
              <a:t>头盔</a:t>
            </a:r>
            <a:endParaRPr lang="en-GB" sz="20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2000" dirty="0">
                <a:cs typeface="Arial" charset="0"/>
              </a:rPr>
              <a:t>Non-crash protective roadside </a:t>
            </a:r>
            <a:r>
              <a:rPr lang="en-GB" sz="2000" dirty="0" smtClean="0">
                <a:cs typeface="Arial" charset="0"/>
              </a:rPr>
              <a:t>objects</a:t>
            </a:r>
          </a:p>
          <a:p>
            <a:pPr lvl="1">
              <a:lnSpc>
                <a:spcPct val="140000"/>
              </a:lnSpc>
              <a:spcBef>
                <a:spcPct val="20000"/>
              </a:spcBef>
              <a:buClr>
                <a:srgbClr val="9CAAA2"/>
              </a:buClr>
            </a:pPr>
            <a:r>
              <a:rPr lang="en-GB" altLang="zh-CN" sz="2000" dirty="0">
                <a:cs typeface="Arial" charset="0"/>
              </a:rPr>
              <a:t> </a:t>
            </a:r>
            <a:r>
              <a:rPr lang="en-GB" altLang="zh-CN" sz="2000" dirty="0" smtClean="0">
                <a:cs typeface="Arial" charset="0"/>
              </a:rPr>
              <a:t>    </a:t>
            </a:r>
            <a:r>
              <a:rPr lang="zh-CN" altLang="en-US" sz="2000" dirty="0" smtClean="0">
                <a:cs typeface="Arial" charset="0"/>
              </a:rPr>
              <a:t>无碰撞防护的路边物品</a:t>
            </a:r>
            <a:endParaRPr lang="en-GB" sz="20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2000" dirty="0">
                <a:cs typeface="Arial" charset="0"/>
              </a:rPr>
              <a:t>insufficient vehicle crash </a:t>
            </a:r>
            <a:r>
              <a:rPr lang="en-GB" sz="2000" dirty="0" smtClean="0">
                <a:cs typeface="Arial" charset="0"/>
              </a:rPr>
              <a:t>protection</a:t>
            </a:r>
          </a:p>
          <a:p>
            <a:pPr lvl="1">
              <a:lnSpc>
                <a:spcPct val="140000"/>
              </a:lnSpc>
              <a:spcBef>
                <a:spcPct val="20000"/>
              </a:spcBef>
              <a:buClr>
                <a:srgbClr val="9CAAA2"/>
              </a:buClr>
            </a:pPr>
            <a:r>
              <a:rPr lang="en-GB" altLang="zh-CN" sz="2000" dirty="0">
                <a:cs typeface="Arial" charset="0"/>
              </a:rPr>
              <a:t> </a:t>
            </a:r>
            <a:r>
              <a:rPr lang="en-GB" altLang="zh-CN" sz="2000" dirty="0" smtClean="0">
                <a:cs typeface="Arial" charset="0"/>
              </a:rPr>
              <a:t>   </a:t>
            </a:r>
            <a:r>
              <a:rPr lang="zh-CN" altLang="en-US" sz="2000" dirty="0" smtClean="0">
                <a:cs typeface="Arial" charset="0"/>
              </a:rPr>
              <a:t>车辆保护系统欠缺</a:t>
            </a:r>
            <a:endParaRPr lang="en-GB" sz="2000" dirty="0">
              <a:cs typeface="Arial" charset="0"/>
            </a:endParaRPr>
          </a:p>
          <a:p>
            <a:pPr marL="742950" lvl="1" indent="-285750">
              <a:lnSpc>
                <a:spcPct val="140000"/>
              </a:lnSpc>
              <a:spcBef>
                <a:spcPct val="20000"/>
              </a:spcBef>
              <a:buClr>
                <a:srgbClr val="9CAAA2"/>
              </a:buClr>
              <a:buFont typeface="Wingdings" pitchFamily="2" charset="2"/>
              <a:buChar char="§"/>
            </a:pPr>
            <a:r>
              <a:rPr lang="en-GB" sz="2000" dirty="0">
                <a:cs typeface="Arial" charset="0"/>
              </a:rPr>
              <a:t>alcohol and other </a:t>
            </a:r>
            <a:r>
              <a:rPr lang="en-GB" sz="2000" dirty="0" smtClean="0">
                <a:cs typeface="Arial" charset="0"/>
              </a:rPr>
              <a:t>drugs</a:t>
            </a:r>
            <a:r>
              <a:rPr lang="zh-CN" altLang="en-US" sz="2000" dirty="0" smtClean="0">
                <a:cs typeface="Arial" charset="0"/>
              </a:rPr>
              <a:t>酒精等药物</a:t>
            </a:r>
            <a:endParaRPr lang="en-GB" sz="2000" dirty="0">
              <a:cs typeface="Arial" charset="0"/>
            </a:endParaRP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839200" cy="990600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en-US" sz="2800" b="1" dirty="0" smtClean="0">
                <a:solidFill>
                  <a:schemeClr val="bg1"/>
                </a:solidFill>
              </a:rPr>
              <a:t>Major risk factors are identifiable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zh-CN" altLang="en-US" sz="2800" b="1" dirty="0" smtClean="0"/>
              <a:t>主要</a:t>
            </a:r>
            <a:r>
              <a:rPr lang="zh-CN" altLang="en-US" sz="2800" b="1" dirty="0"/>
              <a:t>风险因素是可识别的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pic>
        <p:nvPicPr>
          <p:cNvPr id="35845" name="Picture 5" descr="india_motorcyclehelm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4478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child_restrai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1242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crash10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4800600"/>
            <a:ext cx="20161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8132" name="Picture 4" descr="slid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884238"/>
            <a:ext cx="77724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24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all" spc="2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2400" y="624840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Source: 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</a:rPr>
              <a:t>Global status report on road safety: time for action. Geneva, World Health Organization, 2009 (www.who.int/violence_injury_prevention/road_safety_status/2009).</a:t>
            </a:r>
            <a:endParaRPr kumimoji="0" lang="en-US" sz="1200" b="0" i="1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839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all" dirty="0" smtClean="0">
                <a:solidFill>
                  <a:schemeClr val="bg1"/>
                </a:solidFill>
              </a:rPr>
              <a:t>Motorcycle helmet laws and </a:t>
            </a:r>
          </a:p>
          <a:p>
            <a:pPr algn="ctr"/>
            <a:r>
              <a:rPr lang="en-US" sz="2400" b="1" cap="all" dirty="0" smtClean="0">
                <a:solidFill>
                  <a:schemeClr val="bg1"/>
                </a:solidFill>
              </a:rPr>
              <a:t>regulations by country</a:t>
            </a:r>
          </a:p>
          <a:p>
            <a:pPr algn="ctr"/>
            <a:r>
              <a:rPr lang="zh-CN" altLang="en-US" sz="2400" b="1" cap="all" dirty="0" smtClean="0">
                <a:solidFill>
                  <a:schemeClr val="bg1"/>
                </a:solidFill>
              </a:rPr>
              <a:t>实施摩托车头盔法律法规的</a:t>
            </a:r>
            <a:r>
              <a:rPr lang="zh-CN" altLang="en-US" sz="2400" b="1" cap="all" dirty="0">
                <a:solidFill>
                  <a:schemeClr val="bg1"/>
                </a:solidFill>
              </a:rPr>
              <a:t>国家</a:t>
            </a:r>
          </a:p>
          <a:p>
            <a:pPr algn="ctr"/>
            <a:endParaRPr lang="en-US" sz="3200" b="1" cap="all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05600" y="2057400"/>
            <a:ext cx="2209800" cy="3112532"/>
            <a:chOff x="6858000" y="2057400"/>
            <a:chExt cx="2209800" cy="3112532"/>
          </a:xfrm>
        </p:grpSpPr>
        <p:sp>
          <p:nvSpPr>
            <p:cNvPr id="14" name="TextBox 13"/>
            <p:cNvSpPr txBox="1"/>
            <p:nvPr/>
          </p:nvSpPr>
          <p:spPr>
            <a:xfrm>
              <a:off x="6858000" y="2057400"/>
              <a:ext cx="20574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B050"/>
                </a:buClr>
                <a:buFont typeface="Wingdings" pitchFamily="2" charset="2"/>
                <a:buChar char="§"/>
              </a:pPr>
              <a:r>
                <a:rPr lang="en-US" dirty="0" smtClean="0"/>
                <a:t>  Law &amp; standard</a:t>
              </a:r>
            </a:p>
            <a:p>
              <a:pPr>
                <a:buClr>
                  <a:srgbClr val="00B050"/>
                </a:buClr>
              </a:pPr>
              <a:r>
                <a:rPr lang="zh-CN" altLang="en-US" sz="1600" dirty="0" smtClean="0"/>
                <a:t>    法律和标准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8000" y="3429000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363" indent="-233363">
                <a:buClr>
                  <a:srgbClr val="7030A0"/>
                </a:buClr>
                <a:buFont typeface="Wingdings" pitchFamily="2" charset="2"/>
                <a:buChar char="§"/>
              </a:pPr>
              <a:r>
                <a:rPr lang="en-US" dirty="0" smtClean="0"/>
                <a:t>Subnational level law</a:t>
              </a:r>
              <a:r>
                <a:rPr lang="zh-CN" altLang="en-US" dirty="0" smtClean="0"/>
                <a:t>地方法律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58000" y="42672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C00000"/>
                </a:buClr>
                <a:buFont typeface="Wingdings" pitchFamily="2" charset="2"/>
                <a:buChar char="§"/>
              </a:pPr>
              <a:r>
                <a:rPr lang="en-US" dirty="0" smtClean="0"/>
                <a:t>  No law</a:t>
              </a:r>
              <a:r>
                <a:rPr lang="zh-CN" altLang="en-US" dirty="0" smtClean="0"/>
                <a:t>无法律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8000" y="48006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9CAAA2"/>
                </a:buClr>
                <a:buFont typeface="Wingdings" pitchFamily="2" charset="2"/>
                <a:buChar char="§"/>
              </a:pPr>
              <a:r>
                <a:rPr lang="en-US" dirty="0" smtClean="0"/>
                <a:t>  No data</a:t>
              </a:r>
              <a:r>
                <a:rPr lang="zh-CN" altLang="en-US" sz="1600" dirty="0" smtClean="0"/>
                <a:t>无数据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58000" y="2658070"/>
              <a:ext cx="220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363" indent="-233363">
                <a:buClr>
                  <a:srgbClr val="FFC000"/>
                </a:buClr>
                <a:buFont typeface="Wingdings" pitchFamily="2" charset="2"/>
                <a:buChar char="§"/>
              </a:pPr>
              <a:r>
                <a:rPr lang="en-US" dirty="0" smtClean="0"/>
                <a:t>Law but unknown standards</a:t>
              </a:r>
              <a:r>
                <a:rPr lang="zh-CN" altLang="en-US" sz="1600" dirty="0" smtClean="0"/>
                <a:t>标准不明的法规</a:t>
              </a:r>
              <a:endParaRPr lang="en-US" sz="1600" dirty="0" smtClean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8600" y="1676400"/>
            <a:ext cx="6248400" cy="3551190"/>
            <a:chOff x="228600" y="1676400"/>
            <a:chExt cx="6248400" cy="3551190"/>
          </a:xfrm>
        </p:grpSpPr>
        <p:grpSp>
          <p:nvGrpSpPr>
            <p:cNvPr id="21" name="Group 20"/>
            <p:cNvGrpSpPr/>
            <p:nvPr/>
          </p:nvGrpSpPr>
          <p:grpSpPr>
            <a:xfrm>
              <a:off x="228600" y="1676400"/>
              <a:ext cx="6248400" cy="3551190"/>
              <a:chOff x="228600" y="1676400"/>
              <a:chExt cx="6248400" cy="3551190"/>
            </a:xfrm>
          </p:grpSpPr>
          <p:pic>
            <p:nvPicPr>
              <p:cNvPr id="6" name="Picture 5" descr="Figure8"/>
              <p:cNvPicPr/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8600" y="1676400"/>
                <a:ext cx="6248400" cy="3551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ounded Rectangle 18"/>
              <p:cNvSpPr/>
              <p:nvPr/>
            </p:nvSpPr>
            <p:spPr>
              <a:xfrm>
                <a:off x="3352800" y="4419600"/>
                <a:ext cx="1295400" cy="533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648200" y="4572000"/>
                <a:ext cx="3048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ounded Rectangle 21"/>
            <p:cNvSpPr/>
            <p:nvPr/>
          </p:nvSpPr>
          <p:spPr>
            <a:xfrm>
              <a:off x="533400" y="3962400"/>
              <a:ext cx="152400" cy="381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all" spc="2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2400" y="624840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Source: 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</a:rPr>
              <a:t>Global status report on road safety: time for action. Geneva, World Health Organization, 2009 (www.who.int/violence_injury_prevention/road_safety_status/2009).</a:t>
            </a:r>
            <a:endParaRPr kumimoji="0" lang="en-US" sz="1200" b="0" i="1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05825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 smtClean="0">
                <a:solidFill>
                  <a:schemeClr val="bg1"/>
                </a:solidFill>
              </a:rPr>
              <a:t>Child restraint laws by country</a:t>
            </a:r>
          </a:p>
          <a:p>
            <a:pPr algn="ctr"/>
            <a:r>
              <a:rPr lang="zh-CN" altLang="en-US" sz="3200" b="1" cap="all" dirty="0" smtClean="0">
                <a:solidFill>
                  <a:schemeClr val="bg1"/>
                </a:solidFill>
              </a:rPr>
              <a:t>实施儿童安全座椅法律的</a:t>
            </a:r>
            <a:r>
              <a:rPr lang="zh-CN" altLang="en-US" sz="3200" b="1" cap="all" dirty="0">
                <a:solidFill>
                  <a:schemeClr val="bg1"/>
                </a:solidFill>
              </a:rPr>
              <a:t>国家</a:t>
            </a:r>
          </a:p>
          <a:p>
            <a:pPr algn="ctr"/>
            <a:endParaRPr lang="en-US" sz="3200" b="1" cap="all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62800" y="2133600"/>
            <a:ext cx="1981200" cy="2562999"/>
            <a:chOff x="7086600" y="1828800"/>
            <a:chExt cx="1981200" cy="2562999"/>
          </a:xfrm>
        </p:grpSpPr>
        <p:grpSp>
          <p:nvGrpSpPr>
            <p:cNvPr id="17" name="Group 11"/>
            <p:cNvGrpSpPr/>
            <p:nvPr/>
          </p:nvGrpSpPr>
          <p:grpSpPr>
            <a:xfrm>
              <a:off x="7086600" y="1828800"/>
              <a:ext cx="1981200" cy="1773198"/>
              <a:chOff x="7086600" y="1828800"/>
              <a:chExt cx="1981200" cy="177319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7086600" y="1828800"/>
                <a:ext cx="182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B050"/>
                  </a:buClr>
                  <a:buFont typeface="Wingdings" pitchFamily="2" charset="2"/>
                  <a:buChar char="§"/>
                </a:pPr>
                <a:r>
                  <a:rPr lang="en-US" dirty="0" smtClean="0"/>
                  <a:t>  National law</a:t>
                </a:r>
              </a:p>
              <a:p>
                <a:pPr>
                  <a:buClr>
                    <a:srgbClr val="00B050"/>
                  </a:buClr>
                </a:pPr>
                <a:r>
                  <a:rPr lang="zh-CN" altLang="en-US" dirty="0" smtClean="0"/>
                  <a:t>  国家法律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086600" y="2401669"/>
                <a:ext cx="1981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3363" indent="-233363">
                  <a:buClr>
                    <a:srgbClr val="7030A0"/>
                  </a:buClr>
                  <a:buFont typeface="Wingdings" pitchFamily="2" charset="2"/>
                  <a:buChar char="§"/>
                </a:pPr>
                <a:r>
                  <a:rPr lang="en-US" dirty="0" smtClean="0"/>
                  <a:t>Subnational level law </a:t>
                </a:r>
                <a:r>
                  <a:rPr lang="zh-CN" altLang="en-US" dirty="0" smtClean="0"/>
                  <a:t>地方法律</a:t>
                </a:r>
                <a:endParaRPr lang="en-US" dirty="0" smtClean="0"/>
              </a:p>
              <a:p>
                <a:pPr marL="233363" indent="-233363">
                  <a:buClr>
                    <a:srgbClr val="7030A0"/>
                  </a:buClr>
                  <a:buFont typeface="Wingdings" pitchFamily="2" charset="2"/>
                  <a:buChar char="§"/>
                </a:pP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86600" y="3212068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C00000"/>
                  </a:buClr>
                  <a:buFont typeface="Wingdings" pitchFamily="2" charset="2"/>
                  <a:buChar char="§"/>
                </a:pPr>
                <a:r>
                  <a:rPr lang="en-US" dirty="0" smtClean="0"/>
                  <a:t>  No law</a:t>
                </a:r>
                <a:r>
                  <a:rPr lang="zh-CN" altLang="en-US" dirty="0" smtClean="0"/>
                  <a:t>无法律</a:t>
                </a:r>
                <a:endParaRPr 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086600" y="3745468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9CAAA2"/>
                </a:buClr>
                <a:buFont typeface="Wingdings" pitchFamily="2" charset="2"/>
                <a:buChar char="§"/>
              </a:pPr>
              <a:r>
                <a:rPr lang="en-US" dirty="0" smtClean="0"/>
                <a:t>  No data</a:t>
              </a:r>
              <a:r>
                <a:rPr lang="zh-CN" altLang="en-US" dirty="0" smtClean="0"/>
                <a:t>无数据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8600" y="1524000"/>
            <a:ext cx="6477000" cy="3810000"/>
            <a:chOff x="228600" y="1524000"/>
            <a:chExt cx="6477000" cy="3810000"/>
          </a:xfrm>
        </p:grpSpPr>
        <p:pic>
          <p:nvPicPr>
            <p:cNvPr id="6" name="Picture 5" descr="Figure10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1524000"/>
              <a:ext cx="647700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ounded Rectangle 6"/>
            <p:cNvSpPr/>
            <p:nvPr/>
          </p:nvSpPr>
          <p:spPr>
            <a:xfrm>
              <a:off x="3276600" y="4572000"/>
              <a:ext cx="18288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33400" y="4038600"/>
              <a:ext cx="152400" cy="304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152400" y="152400"/>
            <a:ext cx="88392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all" spc="2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2400" y="6248400"/>
            <a:ext cx="883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Source: 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</a:rPr>
              <a:t>Global status report on road safety: time for action. Geneva, World Health Organization, 2009 (www.who.int/violence_injury_prevention/road_safety_status/2009).</a:t>
            </a:r>
            <a:endParaRPr kumimoji="0" lang="en-US" sz="1200" b="0" i="1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78981" y="35087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 smtClean="0">
                <a:solidFill>
                  <a:schemeClr val="bg1"/>
                </a:solidFill>
              </a:rPr>
              <a:t>Seatbelt laws by country</a:t>
            </a:r>
          </a:p>
          <a:p>
            <a:pPr algn="ctr"/>
            <a:r>
              <a:rPr lang="zh-CN" altLang="en-US" sz="3200" b="1" cap="all" dirty="0" smtClean="0">
                <a:solidFill>
                  <a:schemeClr val="bg1"/>
                </a:solidFill>
              </a:rPr>
              <a:t>实施安全带法律的国家</a:t>
            </a:r>
            <a:endParaRPr lang="en-US" sz="3200" b="1" cap="all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086600" y="1828800"/>
            <a:ext cx="1981200" cy="2562999"/>
            <a:chOff x="7086600" y="1828800"/>
            <a:chExt cx="1981200" cy="2562999"/>
          </a:xfrm>
        </p:grpSpPr>
        <p:grpSp>
          <p:nvGrpSpPr>
            <p:cNvPr id="12" name="Group 11"/>
            <p:cNvGrpSpPr/>
            <p:nvPr/>
          </p:nvGrpSpPr>
          <p:grpSpPr>
            <a:xfrm>
              <a:off x="7086600" y="1828800"/>
              <a:ext cx="1981200" cy="1752600"/>
              <a:chOff x="7086600" y="1828800"/>
              <a:chExt cx="1981200" cy="175260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7086600" y="1828800"/>
                <a:ext cx="182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0B050"/>
                  </a:buClr>
                  <a:buFont typeface="Wingdings" pitchFamily="2" charset="2"/>
                  <a:buChar char="§"/>
                </a:pPr>
                <a:r>
                  <a:rPr lang="en-US" dirty="0" smtClean="0"/>
                  <a:t>  National law</a:t>
                </a:r>
              </a:p>
              <a:p>
                <a:pPr>
                  <a:buClr>
                    <a:srgbClr val="00B050"/>
                  </a:buClr>
                  <a:buFont typeface="Wingdings" pitchFamily="2" charset="2"/>
                  <a:buChar char="§"/>
                </a:pPr>
                <a:r>
                  <a:rPr lang="zh-CN" altLang="en-US" dirty="0"/>
                  <a:t>国家</a:t>
                </a:r>
                <a:r>
                  <a:rPr lang="zh-CN" altLang="en-US" dirty="0" smtClean="0"/>
                  <a:t>法律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86600" y="2401669"/>
                <a:ext cx="1981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33363" indent="-233363">
                  <a:buClr>
                    <a:srgbClr val="7030A0"/>
                  </a:buClr>
                  <a:buFont typeface="Wingdings" pitchFamily="2" charset="2"/>
                  <a:buChar char="§"/>
                </a:pPr>
                <a:r>
                  <a:rPr lang="en-US" dirty="0" smtClean="0"/>
                  <a:t>Subnational level law </a:t>
                </a:r>
                <a:r>
                  <a:rPr lang="zh-CN" altLang="en-US" dirty="0"/>
                  <a:t>地方</a:t>
                </a:r>
                <a:r>
                  <a:rPr lang="zh-CN" altLang="en-US" dirty="0" smtClean="0"/>
                  <a:t>法律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086600" y="3212068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C00000"/>
                  </a:buClr>
                  <a:buFont typeface="Wingdings" pitchFamily="2" charset="2"/>
                  <a:buChar char="§"/>
                </a:pPr>
                <a:r>
                  <a:rPr lang="en-US" dirty="0" smtClean="0"/>
                  <a:t>  No law</a:t>
                </a:r>
                <a:r>
                  <a:rPr lang="zh-CN" altLang="en-US" dirty="0" smtClean="0"/>
                  <a:t>无法律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086600" y="3745468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9CAAA2"/>
                </a:buClr>
                <a:buFont typeface="Wingdings" pitchFamily="2" charset="2"/>
                <a:buChar char="§"/>
              </a:pPr>
              <a:r>
                <a:rPr lang="en-US" dirty="0" smtClean="0"/>
                <a:t>  No data</a:t>
              </a:r>
              <a:r>
                <a:rPr lang="zh-CN" altLang="en-US" dirty="0" smtClean="0"/>
                <a:t>无数据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2250" y="1371600"/>
            <a:ext cx="6788150" cy="3733800"/>
            <a:chOff x="222250" y="1371600"/>
            <a:chExt cx="6788150" cy="3733800"/>
          </a:xfrm>
        </p:grpSpPr>
        <p:grpSp>
          <p:nvGrpSpPr>
            <p:cNvPr id="7" name="Group 6"/>
            <p:cNvGrpSpPr/>
            <p:nvPr/>
          </p:nvGrpSpPr>
          <p:grpSpPr>
            <a:xfrm>
              <a:off x="222250" y="1371600"/>
              <a:ext cx="6788150" cy="3733800"/>
              <a:chOff x="304800" y="1371600"/>
              <a:chExt cx="6788150" cy="3733800"/>
            </a:xfrm>
          </p:grpSpPr>
          <p:pic>
            <p:nvPicPr>
              <p:cNvPr id="2" name="Picture 1" descr="Figure9"/>
              <p:cNvPicPr/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4800" y="1371600"/>
                <a:ext cx="6788150" cy="3733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971800" y="4343400"/>
                <a:ext cx="22098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685800" y="3810000"/>
              <a:ext cx="152400" cy="304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uy in 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64770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smtClean="0">
                <a:solidFill>
                  <a:schemeClr val="tx1"/>
                </a:solidFill>
              </a:rPr>
              <a:t>2013 </a:t>
            </a:r>
            <a:r>
              <a:rPr lang="en-US" sz="3100" b="1" dirty="0">
                <a:solidFill>
                  <a:schemeClr val="tx1"/>
                </a:solidFill>
              </a:rPr>
              <a:t>Road Traffic Deaths</a:t>
            </a:r>
            <a:r>
              <a:rPr lang="en-US" sz="3100" dirty="0">
                <a:solidFill>
                  <a:schemeClr val="tx1"/>
                </a:solidFill>
              </a:rPr>
              <a:t/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b="1" dirty="0" smtClean="0">
                <a:solidFill>
                  <a:schemeClr val="tx1"/>
                </a:solidFill>
              </a:rPr>
              <a:t>China, </a:t>
            </a:r>
            <a:r>
              <a:rPr lang="en-US" sz="3100" b="1" dirty="0">
                <a:solidFill>
                  <a:schemeClr val="tx1"/>
                </a:solidFill>
              </a:rPr>
              <a:t>United States and </a:t>
            </a:r>
            <a:r>
              <a:rPr lang="en-US" sz="3100" b="1" dirty="0" smtClean="0">
                <a:solidFill>
                  <a:schemeClr val="tx1"/>
                </a:solidFill>
              </a:rPr>
              <a:t>Wisconsin</a:t>
            </a:r>
            <a:br>
              <a:rPr lang="en-US" sz="31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 </a:t>
            </a:r>
            <a:r>
              <a:rPr lang="en-US" altLang="zh-CN" sz="2200" b="1" dirty="0">
                <a:solidFill>
                  <a:schemeClr val="tx1"/>
                </a:solidFill>
              </a:rPr>
              <a:t>2013</a:t>
            </a:r>
            <a:r>
              <a:rPr lang="zh-CN" altLang="en-US" sz="2200" b="1" dirty="0">
                <a:solidFill>
                  <a:schemeClr val="tx1"/>
                </a:solidFill>
              </a:rPr>
              <a:t>年道路</a:t>
            </a:r>
            <a:r>
              <a:rPr lang="zh-CN" altLang="en-US" sz="2200" b="1" dirty="0" smtClean="0">
                <a:solidFill>
                  <a:schemeClr val="tx1"/>
                </a:solidFill>
              </a:rPr>
              <a:t>交通致死数据</a:t>
            </a:r>
            <a:r>
              <a:rPr lang="en-US" altLang="zh-CN" sz="2200" b="1" dirty="0" smtClean="0">
                <a:solidFill>
                  <a:schemeClr val="tx1"/>
                </a:solidFill>
              </a:rPr>
              <a:t/>
            </a:r>
            <a:br>
              <a:rPr lang="en-US" altLang="zh-CN" sz="2200" b="1" dirty="0" smtClean="0">
                <a:solidFill>
                  <a:schemeClr val="tx1"/>
                </a:solidFill>
              </a:rPr>
            </a:br>
            <a:r>
              <a:rPr lang="zh-CN" altLang="en-US" sz="2200" b="1" dirty="0" smtClean="0">
                <a:solidFill>
                  <a:schemeClr val="tx1"/>
                </a:solidFill>
              </a:rPr>
              <a:t>中国</a:t>
            </a:r>
            <a:r>
              <a:rPr lang="zh-CN" altLang="en-US" sz="2200" b="1" dirty="0">
                <a:solidFill>
                  <a:schemeClr val="tx1"/>
                </a:solidFill>
              </a:rPr>
              <a:t>，美国和威斯康星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257800"/>
            <a:ext cx="4724400" cy="1752600"/>
          </a:xfrm>
        </p:spPr>
        <p:txBody>
          <a:bodyPr>
            <a:normAutofit/>
          </a:bodyPr>
          <a:lstStyle/>
          <a:p>
            <a:pPr algn="l"/>
            <a:r>
              <a:rPr lang="en-US" sz="900" dirty="0">
                <a:solidFill>
                  <a:schemeClr val="tx2"/>
                </a:solidFill>
              </a:rPr>
              <a:t>Source for Number of Deaths by </a:t>
            </a:r>
            <a:r>
              <a:rPr lang="en-US" sz="900" dirty="0" smtClean="0">
                <a:solidFill>
                  <a:schemeClr val="tx2"/>
                </a:solidFill>
              </a:rPr>
              <a:t>Country &amp; Crude Rate:</a:t>
            </a:r>
            <a:endParaRPr lang="en-US" sz="900" dirty="0">
              <a:solidFill>
                <a:schemeClr val="tx2"/>
              </a:solidFill>
            </a:endParaRPr>
          </a:p>
          <a:p>
            <a:pPr algn="l"/>
            <a:r>
              <a:rPr lang="en-US" sz="900" b="1" i="1" dirty="0">
                <a:solidFill>
                  <a:schemeClr val="tx2"/>
                </a:solidFill>
              </a:rPr>
              <a:t>World Health Organization</a:t>
            </a:r>
            <a:endParaRPr lang="en-US" sz="900" dirty="0">
              <a:solidFill>
                <a:schemeClr val="tx2"/>
              </a:solidFill>
            </a:endParaRPr>
          </a:p>
          <a:p>
            <a:r>
              <a:rPr lang="en-US" sz="900" u="sng" dirty="0">
                <a:hlinkClick r:id="rId2"/>
              </a:rPr>
              <a:t>http://</a:t>
            </a:r>
            <a:r>
              <a:rPr lang="en-US" sz="900" u="sng" dirty="0" smtClean="0">
                <a:hlinkClick r:id="rId2"/>
              </a:rPr>
              <a:t>apps.who.int/gho/data/node.main.A997</a:t>
            </a:r>
            <a:r>
              <a:rPr lang="en-US" sz="900" u="sng" dirty="0" smtClean="0"/>
              <a:t> </a:t>
            </a:r>
          </a:p>
          <a:p>
            <a:r>
              <a:rPr lang="en-US" sz="900" dirty="0"/>
              <a:t> </a:t>
            </a:r>
          </a:p>
          <a:p>
            <a:pPr algn="l"/>
            <a:r>
              <a:rPr lang="en-US" sz="900" dirty="0">
                <a:solidFill>
                  <a:schemeClr val="tx2"/>
                </a:solidFill>
              </a:rPr>
              <a:t>Source for Population by Country:  </a:t>
            </a:r>
          </a:p>
          <a:p>
            <a:pPr algn="l"/>
            <a:r>
              <a:rPr lang="en-US" sz="900" b="1" i="1" dirty="0">
                <a:solidFill>
                  <a:schemeClr val="tx2"/>
                </a:solidFill>
              </a:rPr>
              <a:t>Index Mundi</a:t>
            </a:r>
            <a:endParaRPr lang="en-US" sz="900" dirty="0">
              <a:solidFill>
                <a:schemeClr val="tx2"/>
              </a:solidFill>
            </a:endParaRPr>
          </a:p>
          <a:p>
            <a:pPr algn="l"/>
            <a:r>
              <a:rPr lang="en-US" sz="900" u="sng" dirty="0">
                <a:hlinkClick r:id="rId3"/>
              </a:rPr>
              <a:t>http://</a:t>
            </a:r>
            <a:r>
              <a:rPr lang="en-US" sz="900" u="sng" dirty="0" smtClean="0">
                <a:hlinkClick r:id="rId3"/>
              </a:rPr>
              <a:t>www.indexmundi.com/g/g.aspx?v=21&amp;c=hr&amp;l=en</a:t>
            </a:r>
            <a:endParaRPr lang="en-US" sz="9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5229052"/>
              </p:ext>
            </p:extLst>
          </p:nvPr>
        </p:nvGraphicFramePr>
        <p:xfrm>
          <a:off x="381000" y="1752600"/>
          <a:ext cx="8382000" cy="3855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4781"/>
                <a:gridCol w="2126678"/>
                <a:gridCol w="2246972"/>
                <a:gridCol w="2093569"/>
              </a:tblGrid>
              <a:tr h="1143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Location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地区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No. of Deaths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All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Ages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各年龄段死亡例数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Population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人口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Crude Rate per 100,000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population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每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万人口死亡粗率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中国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261,367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1,343,240,000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18.8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United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States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美国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34,064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316,668,600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10.6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4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</a:rPr>
                        <a:t>Wisconsin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威斯康星州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547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5,730,937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5257800" y="5486400"/>
            <a:ext cx="3733799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>
                <a:solidFill>
                  <a:schemeClr val="tx2"/>
                </a:solidFill>
              </a:rPr>
              <a:t>Source for Number of Deaths </a:t>
            </a:r>
            <a:r>
              <a:rPr lang="en-US" sz="900" dirty="0" smtClean="0">
                <a:solidFill>
                  <a:schemeClr val="tx2"/>
                </a:solidFill>
              </a:rPr>
              <a:t> in Wisconsin and Wisconsin Population:</a:t>
            </a:r>
            <a:endParaRPr lang="en-US" sz="900" dirty="0">
              <a:solidFill>
                <a:schemeClr val="tx2"/>
              </a:solidFill>
            </a:endParaRPr>
          </a:p>
          <a:p>
            <a:pPr algn="l"/>
            <a:r>
              <a:rPr lang="en-US" sz="900" b="1" i="1" dirty="0" smtClean="0">
                <a:solidFill>
                  <a:schemeClr val="tx2"/>
                </a:solidFill>
              </a:rPr>
              <a:t>Wisconsin Interactive Statistics on Health</a:t>
            </a:r>
            <a:endParaRPr lang="en-US" sz="900" dirty="0" smtClean="0"/>
          </a:p>
          <a:p>
            <a:pPr algn="l"/>
            <a:r>
              <a:rPr lang="en-US" sz="900" u="sng" dirty="0" smtClean="0">
                <a:hlinkClick r:id="rId4"/>
              </a:rPr>
              <a:t>http://www.dhs.wisconsin.gov/wish/</a:t>
            </a:r>
            <a:endParaRPr lang="en-US" sz="900" u="sng" dirty="0" smtClean="0"/>
          </a:p>
        </p:txBody>
      </p:sp>
    </p:spTree>
    <p:extLst>
      <p:ext uri="{BB962C8B-B14F-4D97-AF65-F5344CB8AC3E}">
        <p14:creationId xmlns:p14="http://schemas.microsoft.com/office/powerpoint/2010/main" xmlns="" val="356184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152400"/>
            <a:ext cx="8839200" cy="10415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US" dirty="0" smtClean="0">
                <a:latin typeface="+mn-lt"/>
              </a:rPr>
              <a:t>Best buys in road safety</a:t>
            </a:r>
            <a:br>
              <a:rPr lang="en-US" dirty="0" smtClean="0">
                <a:latin typeface="+mn-lt"/>
              </a:rPr>
            </a:br>
            <a:r>
              <a:rPr lang="zh-CN" altLang="en-US" dirty="0" smtClean="0">
                <a:latin typeface="+mn-lt"/>
              </a:rPr>
              <a:t>道路安全的有效措施</a:t>
            </a:r>
            <a:endParaRPr lang="en-US" dirty="0" smtClean="0">
              <a:latin typeface="+mn-lt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33400" y="1600200"/>
            <a:ext cx="8139589" cy="3227546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E7B40D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Speed reduction</a:t>
            </a:r>
            <a:r>
              <a:rPr lang="zh-CN" altLang="en-US" sz="2400" dirty="0" smtClean="0">
                <a:solidFill>
                  <a:srgbClr val="000000"/>
                </a:solidFill>
                <a:latin typeface="Calibri" pitchFamily="34" charset="0"/>
              </a:rPr>
              <a:t>减速</a:t>
            </a:r>
            <a:endParaRPr lang="en-US" sz="2400" dirty="0" smtClean="0">
              <a:latin typeface="Calibri" pitchFamily="34" charset="0"/>
            </a:endParaRP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E7B40D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Seat-belts</a:t>
            </a:r>
            <a:r>
              <a:rPr lang="zh-CN" altLang="en-US" sz="2400" dirty="0" smtClean="0">
                <a:solidFill>
                  <a:srgbClr val="000000"/>
                </a:solidFill>
                <a:latin typeface="Calibri" pitchFamily="34" charset="0"/>
              </a:rPr>
              <a:t>安全带</a:t>
            </a:r>
            <a:endParaRPr lang="en-US" sz="2400" dirty="0" smtClean="0">
              <a:latin typeface="Calibri" pitchFamily="34" charset="0"/>
            </a:endParaRP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E7B40D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Child-restraints</a:t>
            </a:r>
            <a:r>
              <a:rPr lang="zh-CN" altLang="en-US" sz="2400" dirty="0" smtClean="0">
                <a:solidFill>
                  <a:srgbClr val="000000"/>
                </a:solidFill>
                <a:latin typeface="Calibri" pitchFamily="34" charset="0"/>
              </a:rPr>
              <a:t>儿童安全座椅</a:t>
            </a:r>
            <a:endParaRPr lang="en-US" sz="2400" dirty="0" smtClean="0">
              <a:latin typeface="Calibri" pitchFamily="34" charset="0"/>
            </a:endParaRP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E7B40D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Helmets</a:t>
            </a:r>
            <a:r>
              <a:rPr lang="zh-CN" altLang="en-US" sz="2400" dirty="0" smtClean="0">
                <a:solidFill>
                  <a:srgbClr val="000000"/>
                </a:solidFill>
                <a:latin typeface="Calibri" pitchFamily="34" charset="0"/>
              </a:rPr>
              <a:t>头盔</a:t>
            </a:r>
            <a:endParaRPr lang="en-US" sz="2400" dirty="0" smtClean="0">
              <a:latin typeface="Calibri" pitchFamily="34" charset="0"/>
            </a:endParaRP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E7B40D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Drinking and driving</a:t>
            </a:r>
            <a:r>
              <a:rPr lang="zh-CN" altLang="en-US" sz="2400" dirty="0" smtClean="0">
                <a:solidFill>
                  <a:srgbClr val="000000"/>
                </a:solidFill>
                <a:latin typeface="Calibri" pitchFamily="34" charset="0"/>
              </a:rPr>
              <a:t>禁止酒驾</a:t>
            </a:r>
            <a:endParaRPr lang="en-US" sz="2400" dirty="0" smtClean="0">
              <a:latin typeface="Calibri" pitchFamily="34" charset="0"/>
            </a:endParaRP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E7B40D"/>
              </a:buClr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Low cost engineering measures</a:t>
            </a:r>
          </a:p>
          <a:p>
            <a:pPr marL="102870" lvl="1" indent="0">
              <a:lnSpc>
                <a:spcPct val="95000"/>
              </a:lnSpc>
              <a:spcBef>
                <a:spcPct val="0"/>
              </a:spcBef>
              <a:buClr>
                <a:srgbClr val="E7B40D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   </a:t>
            </a:r>
            <a:r>
              <a:rPr lang="zh-CN" altLang="en-US" sz="2400" dirty="0" smtClean="0">
                <a:solidFill>
                  <a:srgbClr val="000000"/>
                </a:solidFill>
                <a:latin typeface="Calibri" pitchFamily="34" charset="0"/>
              </a:rPr>
              <a:t>低成本工程措施</a:t>
            </a:r>
            <a:endParaRPr lang="en-US" sz="2400" dirty="0" smtClean="0">
              <a:latin typeface="Calibri" pitchFamily="34" charset="0"/>
            </a:endParaRP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E7B40D"/>
              </a:buClr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Safer vehicles</a:t>
            </a:r>
            <a:r>
              <a:rPr lang="zh-CN" altLang="en-US" sz="2400" dirty="0" smtClean="0">
                <a:solidFill>
                  <a:srgbClr val="000000"/>
                </a:solidFill>
                <a:latin typeface="Calibri" pitchFamily="34" charset="0"/>
              </a:rPr>
              <a:t>安全的车辆</a:t>
            </a:r>
            <a:endParaRPr lang="en-US" sz="2400" dirty="0" smtClean="0">
              <a:latin typeface="Calibri" pitchFamily="34" charset="0"/>
            </a:endParaRPr>
          </a:p>
          <a:p>
            <a:pPr marL="411480" lvl="1" indent="-308610">
              <a:lnSpc>
                <a:spcPct val="95000"/>
              </a:lnSpc>
              <a:spcBef>
                <a:spcPct val="0"/>
              </a:spcBef>
              <a:buClr>
                <a:srgbClr val="E7B40D"/>
              </a:buClr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Pre-hospital and Trauma care</a:t>
            </a:r>
            <a:r>
              <a:rPr lang="zh-CN" altLang="en-US" sz="2400" dirty="0" smtClean="0">
                <a:solidFill>
                  <a:srgbClr val="000000"/>
                </a:solidFill>
                <a:latin typeface="Calibri" pitchFamily="34" charset="0"/>
              </a:rPr>
              <a:t>院前创伤护理</a:t>
            </a:r>
            <a:endParaRPr lang="en-US" sz="2400" dirty="0" smtClean="0">
              <a:latin typeface="Calibri" pitchFamily="34" charset="0"/>
            </a:endParaRP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None/>
            </a:pPr>
            <a:endParaRPr lang="en-US" sz="2400" b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7894" name="AutoShape 16"/>
          <p:cNvSpPr>
            <a:spLocks/>
          </p:cNvSpPr>
          <p:nvPr/>
        </p:nvSpPr>
        <p:spPr bwMode="auto">
          <a:xfrm>
            <a:off x="5257800" y="2286000"/>
            <a:ext cx="514350" cy="1795938"/>
          </a:xfrm>
          <a:prstGeom prst="rightBrace">
            <a:avLst>
              <a:gd name="adj1" fmla="val 29162"/>
              <a:gd name="adj2" fmla="val 49083"/>
            </a:avLst>
          </a:prstGeom>
          <a:noFill/>
          <a:ln w="57150">
            <a:solidFill>
              <a:srgbClr val="E7B40D"/>
            </a:solidFill>
            <a:round/>
            <a:headEnd/>
            <a:tailEnd/>
          </a:ln>
        </p:spPr>
        <p:txBody>
          <a:bodyPr wrap="none" lIns="82296" tIns="41148" rIns="82296" bIns="41148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867400" y="1752601"/>
            <a:ext cx="2527458" cy="2851785"/>
            <a:chOff x="2962" y="2654"/>
            <a:chExt cx="1769" cy="1996"/>
          </a:xfrm>
        </p:grpSpPr>
        <p:sp>
          <p:nvSpPr>
            <p:cNvPr id="37890" name="AutoShape 18"/>
            <p:cNvSpPr>
              <a:spLocks noChangeArrowheads="1"/>
            </p:cNvSpPr>
            <p:nvPr/>
          </p:nvSpPr>
          <p:spPr bwMode="auto">
            <a:xfrm>
              <a:off x="2962" y="2654"/>
              <a:ext cx="1769" cy="1996"/>
            </a:xfrm>
            <a:prstGeom prst="diamond">
              <a:avLst/>
            </a:prstGeom>
            <a:solidFill>
              <a:srgbClr val="FDC435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3" name="Text Box 5"/>
            <p:cNvSpPr txBox="1">
              <a:spLocks noChangeArrowheads="1"/>
            </p:cNvSpPr>
            <p:nvPr/>
          </p:nvSpPr>
          <p:spPr bwMode="auto">
            <a:xfrm>
              <a:off x="3389" y="3349"/>
              <a:ext cx="953" cy="1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</a:rPr>
                <a:t>Laws</a:t>
              </a:r>
              <a:endParaRPr lang="en-US" sz="1400" b="1" dirty="0">
                <a:latin typeface="Calibri" pitchFamily="34" charset="0"/>
              </a:endParaRPr>
            </a:p>
            <a:p>
              <a:pPr algn="ctr">
                <a:lnSpc>
                  <a:spcPct val="95000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</a:rPr>
                <a:t>Enforcement</a:t>
              </a:r>
              <a:endParaRPr lang="en-US" sz="1400" b="1" dirty="0">
                <a:latin typeface="Calibri" pitchFamily="34" charset="0"/>
              </a:endParaRPr>
            </a:p>
            <a:p>
              <a:pPr algn="ctr">
                <a:lnSpc>
                  <a:spcPct val="95000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</a:rPr>
                <a:t>Standards</a:t>
              </a:r>
              <a:endParaRPr lang="en-US" sz="1400" b="1" dirty="0">
                <a:latin typeface="Calibri" pitchFamily="34" charset="0"/>
              </a:endParaRPr>
            </a:p>
            <a:p>
              <a:pPr algn="ctr">
                <a:lnSpc>
                  <a:spcPct val="95000"/>
                </a:lnSpc>
              </a:pPr>
              <a:r>
                <a:rPr lang="en-US" sz="1400" b="1" dirty="0" smtClean="0">
                  <a:solidFill>
                    <a:srgbClr val="000000"/>
                  </a:solidFill>
                  <a:latin typeface="Calibri" pitchFamily="34" charset="0"/>
                </a:rPr>
                <a:t>Behavior</a:t>
              </a:r>
              <a:r>
                <a:rPr lang="zh-CN" altLang="en-US" sz="1400" b="1" dirty="0">
                  <a:solidFill>
                    <a:srgbClr val="000000"/>
                  </a:solidFill>
                  <a:latin typeface="Calibri" pitchFamily="34" charset="0"/>
                </a:rPr>
                <a:t>法律</a:t>
              </a:r>
            </a:p>
            <a:p>
              <a:pPr algn="ctr">
                <a:lnSpc>
                  <a:spcPct val="95000"/>
                </a:lnSpc>
              </a:pPr>
              <a:r>
                <a:rPr lang="zh-CN" altLang="en-US" sz="1400" b="1" dirty="0">
                  <a:solidFill>
                    <a:srgbClr val="000000"/>
                  </a:solidFill>
                  <a:latin typeface="Calibri" pitchFamily="34" charset="0"/>
                </a:rPr>
                <a:t>强制执行</a:t>
              </a:r>
            </a:p>
            <a:p>
              <a:pPr algn="ctr">
                <a:lnSpc>
                  <a:spcPct val="95000"/>
                </a:lnSpc>
              </a:pPr>
              <a:r>
                <a:rPr lang="zh-CN" altLang="en-US" sz="1400" b="1" dirty="0">
                  <a:solidFill>
                    <a:srgbClr val="000000"/>
                  </a:solidFill>
                  <a:latin typeface="Calibri" pitchFamily="34" charset="0"/>
                </a:rPr>
                <a:t>的标准</a:t>
              </a:r>
            </a:p>
            <a:p>
              <a:pPr algn="ctr">
                <a:lnSpc>
                  <a:spcPct val="95000"/>
                </a:lnSpc>
              </a:pPr>
              <a:r>
                <a:rPr lang="zh-CN" altLang="en-US" sz="1400" b="1" dirty="0">
                  <a:solidFill>
                    <a:srgbClr val="000000"/>
                  </a:solidFill>
                  <a:latin typeface="Calibri" pitchFamily="34" charset="0"/>
                </a:rPr>
                <a:t>行为</a:t>
              </a:r>
            </a:p>
            <a:p>
              <a:pPr algn="ctr">
                <a:lnSpc>
                  <a:spcPct val="95000"/>
                </a:lnSpc>
              </a:pPr>
              <a:endParaRPr lang="en-US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105400"/>
            <a:ext cx="1143000" cy="1046636"/>
          </a:xfrm>
          <a:prstGeom prst="rect">
            <a:avLst/>
          </a:prstGeom>
          <a:noFill/>
          <a:ln w="76200">
            <a:solidFill>
              <a:srgbClr val="FFC73B"/>
            </a:solidFill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5510" y="5105400"/>
            <a:ext cx="1237290" cy="1106003"/>
          </a:xfrm>
          <a:prstGeom prst="rect">
            <a:avLst/>
          </a:prstGeom>
          <a:noFill/>
          <a:ln w="76200">
            <a:solidFill>
              <a:srgbClr val="FFC73B"/>
            </a:solidFill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8615" y="5105400"/>
            <a:ext cx="1254385" cy="1127596"/>
          </a:xfrm>
          <a:prstGeom prst="rect">
            <a:avLst/>
          </a:prstGeom>
          <a:noFill/>
          <a:ln w="76200">
            <a:solidFill>
              <a:srgbClr val="FFC73B"/>
            </a:solidFill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7484" y="5105400"/>
            <a:ext cx="1191916" cy="1076325"/>
          </a:xfrm>
          <a:prstGeom prst="rect">
            <a:avLst/>
          </a:prstGeom>
          <a:noFill/>
          <a:ln w="76200">
            <a:solidFill>
              <a:srgbClr val="FFC73B"/>
            </a:solidFill>
            <a:miter lim="800000"/>
            <a:headEnd/>
            <a:tailEnd/>
          </a:ln>
          <a:effec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5105400"/>
            <a:ext cx="1549241" cy="1004705"/>
          </a:xfrm>
          <a:prstGeom prst="rect">
            <a:avLst/>
          </a:prstGeom>
          <a:noFill/>
          <a:ln w="76200">
            <a:solidFill>
              <a:srgbClr val="FFC73B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6237288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Line 3"/>
          <p:cNvSpPr>
            <a:spLocks noChangeShapeType="1"/>
          </p:cNvSpPr>
          <p:nvPr/>
        </p:nvSpPr>
        <p:spPr bwMode="auto">
          <a:xfrm flipV="1">
            <a:off x="3724275" y="4119563"/>
            <a:ext cx="417513" cy="7191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 flipH="1" flipV="1">
            <a:off x="5092700" y="4048125"/>
            <a:ext cx="650875" cy="64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2860675" y="3616325"/>
            <a:ext cx="649288" cy="71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H="1" flipV="1">
            <a:off x="5600700" y="3671888"/>
            <a:ext cx="933450" cy="158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3221038" y="2535238"/>
            <a:ext cx="576262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4681538" y="2328863"/>
            <a:ext cx="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 flipH="1">
            <a:off x="5448300" y="2633663"/>
            <a:ext cx="8382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619500" y="1033463"/>
            <a:ext cx="2209800" cy="1295400"/>
            <a:chOff x="2496" y="624"/>
            <a:chExt cx="1392" cy="816"/>
          </a:xfrm>
        </p:grpSpPr>
        <p:sp>
          <p:nvSpPr>
            <p:cNvPr id="26657" name="Oval 11"/>
            <p:cNvSpPr>
              <a:spLocks noChangeArrowheads="1"/>
            </p:cNvSpPr>
            <p:nvPr/>
          </p:nvSpPr>
          <p:spPr bwMode="auto">
            <a:xfrm>
              <a:off x="2496" y="624"/>
              <a:ext cx="1392" cy="816"/>
            </a:xfrm>
            <a:prstGeom prst="ellipse">
              <a:avLst/>
            </a:prstGeom>
            <a:solidFill>
              <a:srgbClr val="7DCD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8" name="Text Box 12"/>
            <p:cNvSpPr txBox="1">
              <a:spLocks noChangeArrowheads="1"/>
            </p:cNvSpPr>
            <p:nvPr/>
          </p:nvSpPr>
          <p:spPr bwMode="auto">
            <a:xfrm>
              <a:off x="2592" y="828"/>
              <a:ext cx="1248" cy="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/>
                <a:t>GOVERNMENT &amp; LEGISLATIVE </a:t>
              </a:r>
              <a:r>
                <a:rPr lang="en-GB" sz="1400" b="1" dirty="0" smtClean="0"/>
                <a:t>BODIES</a:t>
              </a:r>
            </a:p>
            <a:p>
              <a:pPr algn="ctr">
                <a:spcBef>
                  <a:spcPct val="50000"/>
                </a:spcBef>
              </a:pPr>
              <a:r>
                <a:rPr lang="zh-CN" altLang="en-US" sz="1400" b="1" dirty="0" smtClean="0"/>
                <a:t>政府和立法机构</a:t>
              </a:r>
              <a:endParaRPr lang="en-GB" sz="1400" dirty="0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134100" y="1643063"/>
            <a:ext cx="2209800" cy="1295400"/>
            <a:chOff x="4080" y="1008"/>
            <a:chExt cx="1392" cy="816"/>
          </a:xfrm>
        </p:grpSpPr>
        <p:sp>
          <p:nvSpPr>
            <p:cNvPr id="26655" name="Oval 14"/>
            <p:cNvSpPr>
              <a:spLocks noChangeArrowheads="1"/>
            </p:cNvSpPr>
            <p:nvPr/>
          </p:nvSpPr>
          <p:spPr bwMode="auto">
            <a:xfrm>
              <a:off x="4080" y="1008"/>
              <a:ext cx="1392" cy="816"/>
            </a:xfrm>
            <a:prstGeom prst="ellipse">
              <a:avLst/>
            </a:prstGeom>
            <a:solidFill>
              <a:srgbClr val="7DCD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6" name="Text Box 15"/>
            <p:cNvSpPr txBox="1">
              <a:spLocks noChangeArrowheads="1"/>
            </p:cNvSpPr>
            <p:nvPr/>
          </p:nvSpPr>
          <p:spPr bwMode="auto">
            <a:xfrm>
              <a:off x="4168" y="1307"/>
              <a:ext cx="124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 smtClean="0"/>
                <a:t>MEDIA</a:t>
              </a:r>
              <a:r>
                <a:rPr lang="zh-CN" altLang="en-US" sz="1400" b="1" dirty="0" smtClean="0"/>
                <a:t>媒体</a:t>
              </a:r>
              <a:endParaRPr lang="en-GB" sz="1400" dirty="0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515100" y="3090863"/>
            <a:ext cx="2209800" cy="1295400"/>
            <a:chOff x="4320" y="1920"/>
            <a:chExt cx="1392" cy="816"/>
          </a:xfrm>
        </p:grpSpPr>
        <p:sp>
          <p:nvSpPr>
            <p:cNvPr id="26653" name="Oval 17"/>
            <p:cNvSpPr>
              <a:spLocks noChangeArrowheads="1"/>
            </p:cNvSpPr>
            <p:nvPr/>
          </p:nvSpPr>
          <p:spPr bwMode="auto">
            <a:xfrm>
              <a:off x="4320" y="1920"/>
              <a:ext cx="1392" cy="816"/>
            </a:xfrm>
            <a:prstGeom prst="ellipse">
              <a:avLst/>
            </a:prstGeom>
            <a:solidFill>
              <a:srgbClr val="7DCD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4" name="Text Box 18"/>
            <p:cNvSpPr txBox="1">
              <a:spLocks noChangeArrowheads="1"/>
            </p:cNvSpPr>
            <p:nvPr/>
          </p:nvSpPr>
          <p:spPr bwMode="auto">
            <a:xfrm>
              <a:off x="4413" y="2220"/>
              <a:ext cx="124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 smtClean="0"/>
                <a:t>PROFESSIONALS</a:t>
              </a:r>
              <a:r>
                <a:rPr lang="zh-CN" altLang="en-US" sz="1400" b="1" dirty="0" smtClean="0"/>
                <a:t>专业人士</a:t>
              </a:r>
              <a:endParaRPr lang="en-GB" sz="1400" dirty="0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143500" y="4614863"/>
            <a:ext cx="2209800" cy="1295400"/>
            <a:chOff x="3456" y="2880"/>
            <a:chExt cx="1392" cy="816"/>
          </a:xfrm>
        </p:grpSpPr>
        <p:sp>
          <p:nvSpPr>
            <p:cNvPr id="26651" name="Oval 20"/>
            <p:cNvSpPr>
              <a:spLocks noChangeArrowheads="1"/>
            </p:cNvSpPr>
            <p:nvPr/>
          </p:nvSpPr>
          <p:spPr bwMode="auto">
            <a:xfrm>
              <a:off x="3456" y="2880"/>
              <a:ext cx="1392" cy="816"/>
            </a:xfrm>
            <a:prstGeom prst="ellipse">
              <a:avLst/>
            </a:prstGeom>
            <a:solidFill>
              <a:srgbClr val="7DCD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2" name="Text Box 21"/>
            <p:cNvSpPr txBox="1">
              <a:spLocks noChangeArrowheads="1"/>
            </p:cNvSpPr>
            <p:nvPr/>
          </p:nvSpPr>
          <p:spPr bwMode="auto">
            <a:xfrm>
              <a:off x="3558" y="3123"/>
              <a:ext cx="1248" cy="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/>
                <a:t>NGOs, SPECIAL INTEREST </a:t>
              </a:r>
              <a:r>
                <a:rPr lang="en-GB" sz="1400" b="1" dirty="0" smtClean="0"/>
                <a:t>GROUPS</a:t>
              </a:r>
            </a:p>
            <a:p>
              <a:pPr algn="ctr">
                <a:spcBef>
                  <a:spcPct val="50000"/>
                </a:spcBef>
              </a:pPr>
              <a:r>
                <a:rPr lang="zh-CN" altLang="en-US" sz="1400" b="1" dirty="0"/>
                <a:t>非</a:t>
              </a:r>
              <a:r>
                <a:rPr lang="zh-CN" altLang="en-US" sz="1400" b="1" dirty="0" smtClean="0"/>
                <a:t>政府组织，兴趣小组</a:t>
              </a:r>
              <a:endParaRPr lang="en-GB" sz="1400" dirty="0"/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019300" y="4691063"/>
            <a:ext cx="2209800" cy="1295400"/>
            <a:chOff x="1488" y="2928"/>
            <a:chExt cx="1392" cy="816"/>
          </a:xfrm>
        </p:grpSpPr>
        <p:sp>
          <p:nvSpPr>
            <p:cNvPr id="26649" name="Oval 23"/>
            <p:cNvSpPr>
              <a:spLocks noChangeArrowheads="1"/>
            </p:cNvSpPr>
            <p:nvPr/>
          </p:nvSpPr>
          <p:spPr bwMode="auto">
            <a:xfrm>
              <a:off x="1488" y="2928"/>
              <a:ext cx="1392" cy="816"/>
            </a:xfrm>
            <a:prstGeom prst="ellipse">
              <a:avLst/>
            </a:prstGeom>
            <a:solidFill>
              <a:srgbClr val="7DCD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0" name="Text Box 24"/>
            <p:cNvSpPr txBox="1">
              <a:spLocks noChangeArrowheads="1"/>
            </p:cNvSpPr>
            <p:nvPr/>
          </p:nvSpPr>
          <p:spPr bwMode="auto">
            <a:xfrm>
              <a:off x="1559" y="3237"/>
              <a:ext cx="124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 smtClean="0"/>
                <a:t>POLICE</a:t>
              </a:r>
              <a:r>
                <a:rPr lang="zh-CN" altLang="en-US" sz="1400" b="1" dirty="0" smtClean="0"/>
                <a:t>政策</a:t>
              </a:r>
              <a:endParaRPr lang="en-GB" sz="1400" dirty="0"/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647700" y="3090863"/>
            <a:ext cx="2209800" cy="1295400"/>
            <a:chOff x="624" y="1920"/>
            <a:chExt cx="1392" cy="816"/>
          </a:xfrm>
        </p:grpSpPr>
        <p:sp>
          <p:nvSpPr>
            <p:cNvPr id="26647" name="Oval 26"/>
            <p:cNvSpPr>
              <a:spLocks noChangeArrowheads="1"/>
            </p:cNvSpPr>
            <p:nvPr/>
          </p:nvSpPr>
          <p:spPr bwMode="auto">
            <a:xfrm>
              <a:off x="624" y="1920"/>
              <a:ext cx="1392" cy="816"/>
            </a:xfrm>
            <a:prstGeom prst="ellipse">
              <a:avLst/>
            </a:prstGeom>
            <a:solidFill>
              <a:srgbClr val="7DCD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8" name="Text Box 27"/>
            <p:cNvSpPr txBox="1">
              <a:spLocks noChangeArrowheads="1"/>
            </p:cNvSpPr>
            <p:nvPr/>
          </p:nvSpPr>
          <p:spPr bwMode="auto">
            <a:xfrm>
              <a:off x="703" y="2205"/>
              <a:ext cx="124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 smtClean="0"/>
                <a:t>INDUSTRY</a:t>
              </a:r>
              <a:r>
                <a:rPr lang="zh-CN" altLang="en-US" sz="1400" b="1" dirty="0" smtClean="0"/>
                <a:t>产业</a:t>
              </a:r>
              <a:endParaRPr lang="en-GB" sz="1400" dirty="0"/>
            </a:p>
          </p:txBody>
        </p: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1257300" y="1566863"/>
            <a:ext cx="2209800" cy="1295400"/>
            <a:chOff x="1008" y="960"/>
            <a:chExt cx="1392" cy="816"/>
          </a:xfrm>
        </p:grpSpPr>
        <p:sp>
          <p:nvSpPr>
            <p:cNvPr id="26645" name="Oval 29"/>
            <p:cNvSpPr>
              <a:spLocks noChangeArrowheads="1"/>
            </p:cNvSpPr>
            <p:nvPr/>
          </p:nvSpPr>
          <p:spPr bwMode="auto">
            <a:xfrm>
              <a:off x="1008" y="960"/>
              <a:ext cx="1392" cy="816"/>
            </a:xfrm>
            <a:prstGeom prst="ellipse">
              <a:avLst/>
            </a:prstGeom>
            <a:solidFill>
              <a:srgbClr val="7DCD7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Text Box 30"/>
            <p:cNvSpPr txBox="1">
              <a:spLocks noChangeArrowheads="1"/>
            </p:cNvSpPr>
            <p:nvPr/>
          </p:nvSpPr>
          <p:spPr bwMode="auto">
            <a:xfrm>
              <a:off x="1104" y="1253"/>
              <a:ext cx="1248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/>
                <a:t>USERS / </a:t>
              </a:r>
              <a:r>
                <a:rPr lang="en-GB" sz="1400" b="1" dirty="0" smtClean="0"/>
                <a:t>CITIZENS</a:t>
              </a:r>
            </a:p>
            <a:p>
              <a:pPr algn="ctr">
                <a:spcBef>
                  <a:spcPct val="50000"/>
                </a:spcBef>
              </a:pPr>
              <a:r>
                <a:rPr lang="zh-CN" altLang="en-US" sz="1400" b="1" dirty="0"/>
                <a:t>使用</a:t>
              </a:r>
              <a:r>
                <a:rPr lang="zh-CN" altLang="en-US" sz="1400" b="1" dirty="0" smtClean="0"/>
                <a:t>者</a:t>
              </a:r>
              <a:r>
                <a:rPr lang="en-US" altLang="zh-CN" sz="1400" b="1" dirty="0" smtClean="0"/>
                <a:t>/</a:t>
              </a:r>
              <a:r>
                <a:rPr lang="zh-CN" altLang="en-US" sz="1400" b="1" dirty="0" smtClean="0"/>
                <a:t>公民</a:t>
              </a:r>
              <a:endParaRPr lang="en-GB" sz="1400" dirty="0"/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3513138" y="2703513"/>
            <a:ext cx="2209800" cy="1295400"/>
            <a:chOff x="2429" y="1676"/>
            <a:chExt cx="1392" cy="816"/>
          </a:xfrm>
        </p:grpSpPr>
        <p:sp>
          <p:nvSpPr>
            <p:cNvPr id="26643" name="Oval 32"/>
            <p:cNvSpPr>
              <a:spLocks noChangeArrowheads="1"/>
            </p:cNvSpPr>
            <p:nvPr/>
          </p:nvSpPr>
          <p:spPr bwMode="auto">
            <a:xfrm>
              <a:off x="2429" y="1676"/>
              <a:ext cx="1392" cy="81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Text Box 33"/>
            <p:cNvSpPr txBox="1">
              <a:spLocks noChangeArrowheads="1"/>
            </p:cNvSpPr>
            <p:nvPr/>
          </p:nvSpPr>
          <p:spPr bwMode="auto">
            <a:xfrm>
              <a:off x="2503" y="1832"/>
              <a:ext cx="1248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/>
                <a:t>ROAD TRAFFIC INJURY </a:t>
              </a:r>
              <a:r>
                <a:rPr lang="en-GB" sz="1400" b="1" dirty="0" smtClean="0"/>
                <a:t>PREVENTIONPOLICY</a:t>
              </a:r>
            </a:p>
            <a:p>
              <a:pPr algn="ctr">
                <a:spcBef>
                  <a:spcPct val="50000"/>
                </a:spcBef>
              </a:pPr>
              <a:r>
                <a:rPr lang="zh-CN" altLang="en-US" sz="1100" b="1" dirty="0" smtClean="0"/>
                <a:t>道路交通伤害预防政策</a:t>
              </a:r>
              <a:endParaRPr lang="en-GB" sz="1100" dirty="0"/>
            </a:p>
          </p:txBody>
        </p:sp>
      </p:grpSp>
      <p:sp>
        <p:nvSpPr>
          <p:cNvPr id="131106" name="Rectangle 3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8839200" cy="914400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Road </a:t>
            </a:r>
            <a:r>
              <a:rPr lang="en-US" sz="2400" b="1" dirty="0">
                <a:solidFill>
                  <a:schemeClr val="bg1"/>
                </a:solidFill>
              </a:rPr>
              <a:t>safety is a shared </a:t>
            </a:r>
            <a:r>
              <a:rPr lang="en-US" sz="2400" b="1" dirty="0" smtClean="0">
                <a:solidFill>
                  <a:schemeClr val="bg1"/>
                </a:solidFill>
              </a:rPr>
              <a:t>responsibility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zh-CN" altLang="en-US" sz="2400" b="1" dirty="0" smtClean="0">
                <a:solidFill>
                  <a:schemeClr val="bg1"/>
                </a:solidFill>
              </a:rPr>
              <a:t>维护</a:t>
            </a:r>
            <a:r>
              <a:rPr lang="zh-CN" altLang="en-US" sz="2400" b="1" dirty="0" smtClean="0"/>
              <a:t>道路</a:t>
            </a:r>
            <a:r>
              <a:rPr lang="zh-CN" altLang="en-US" sz="2400" b="1" dirty="0"/>
              <a:t>安全</a:t>
            </a:r>
            <a:r>
              <a:rPr lang="zh-CN" altLang="en-US" sz="2400" b="1" dirty="0" smtClean="0"/>
              <a:t>是大家共同</a:t>
            </a:r>
            <a:r>
              <a:rPr lang="zh-CN" altLang="en-US" sz="2400" b="1" dirty="0"/>
              <a:t>的责任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2003\McHenry\EMS Circle-Trauma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514350"/>
            <a:ext cx="75438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6237288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1560513" y="1501775"/>
            <a:ext cx="2663825" cy="1871663"/>
          </a:xfrm>
          <a:prstGeom prst="ellipse">
            <a:avLst/>
          </a:prstGeom>
          <a:solidFill>
            <a:schemeClr val="tx2">
              <a:alpha val="3019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1562100" y="3921125"/>
            <a:ext cx="2663825" cy="1871663"/>
          </a:xfrm>
          <a:prstGeom prst="ellipse">
            <a:avLst/>
          </a:prstGeom>
          <a:solidFill>
            <a:schemeClr val="tx2">
              <a:alpha val="3019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5119688" y="3919538"/>
            <a:ext cx="2663825" cy="1871662"/>
          </a:xfrm>
          <a:prstGeom prst="ellipse">
            <a:avLst/>
          </a:prstGeom>
          <a:solidFill>
            <a:schemeClr val="tx2">
              <a:alpha val="3019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5291138" y="1487488"/>
            <a:ext cx="2663825" cy="1871662"/>
          </a:xfrm>
          <a:prstGeom prst="ellipse">
            <a:avLst/>
          </a:prstGeom>
          <a:solidFill>
            <a:schemeClr val="tx2">
              <a:alpha val="30196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511800" y="4322763"/>
            <a:ext cx="18716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GB" sz="1200" dirty="0">
                <a:cs typeface="Arial" charset="0"/>
              </a:rPr>
              <a:t>3)	</a:t>
            </a:r>
            <a:r>
              <a:rPr lang="en-GB" sz="1200" b="1" dirty="0">
                <a:cs typeface="Arial" charset="0"/>
              </a:rPr>
              <a:t>Develop and 	evaluate 	interventions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GB" sz="1200" dirty="0">
                <a:cs typeface="Arial" charset="0"/>
              </a:rPr>
              <a:t>	What works</a:t>
            </a:r>
            <a:r>
              <a:rPr lang="en-GB" sz="1200" dirty="0" smtClean="0">
                <a:cs typeface="Arial" charset="0"/>
              </a:rPr>
              <a:t>?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US" altLang="zh-CN" sz="1200" dirty="0">
                <a:cs typeface="Arial" charset="0"/>
              </a:rPr>
              <a:t>3</a:t>
            </a:r>
            <a:r>
              <a:rPr lang="zh-CN" altLang="en-US" sz="1200" dirty="0">
                <a:cs typeface="Arial" charset="0"/>
              </a:rPr>
              <a:t>）制定和评估干预措施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zh-CN" altLang="en-US" sz="1200" dirty="0">
                <a:cs typeface="Arial" charset="0"/>
              </a:rPr>
              <a:t>       </a:t>
            </a:r>
            <a:r>
              <a:rPr lang="zh-CN" altLang="en-US" sz="1200" dirty="0" smtClean="0">
                <a:cs typeface="Arial" charset="0"/>
              </a:rPr>
              <a:t>什么是有效的措施？</a:t>
            </a:r>
            <a:endParaRPr lang="en-US" sz="1600" dirty="0">
              <a:cs typeface="Arial" charset="0"/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695950" y="1774825"/>
            <a:ext cx="187166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GB" sz="1200" dirty="0">
                <a:cs typeface="Arial" charset="0"/>
              </a:rPr>
              <a:t>2)	</a:t>
            </a:r>
            <a:r>
              <a:rPr lang="en-GB" sz="1200" b="1" dirty="0">
                <a:cs typeface="Arial" charset="0"/>
              </a:rPr>
              <a:t>Risk factor 	identification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GB" sz="1200" dirty="0">
                <a:cs typeface="Arial" charset="0"/>
              </a:rPr>
              <a:t>	What are the 	causes</a:t>
            </a:r>
            <a:r>
              <a:rPr lang="en-GB" sz="1200" dirty="0" smtClean="0">
                <a:cs typeface="Arial" charset="0"/>
              </a:rPr>
              <a:t>?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US" altLang="zh-CN" sz="1200" dirty="0">
                <a:cs typeface="Arial" charset="0"/>
              </a:rPr>
              <a:t>2</a:t>
            </a:r>
            <a:r>
              <a:rPr lang="zh-CN" altLang="en-US" sz="1200" dirty="0">
                <a:cs typeface="Arial" charset="0"/>
              </a:rPr>
              <a:t>）危险因素识别</a:t>
            </a:r>
            <a:r>
              <a:rPr lang="en-US" altLang="zh-CN" sz="1200" dirty="0">
                <a:cs typeface="Arial" charset="0"/>
              </a:rPr>
              <a:t>:</a:t>
            </a:r>
            <a:r>
              <a:rPr lang="zh-CN" altLang="en-US" sz="1200" dirty="0">
                <a:cs typeface="Arial" charset="0"/>
              </a:rPr>
              <a:t>原因是什么？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endParaRPr lang="en-US" sz="1200" dirty="0">
              <a:cs typeface="Arial" charset="0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970088" y="1919288"/>
            <a:ext cx="1871662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GB" sz="1400" dirty="0">
                <a:cs typeface="Arial" charset="0"/>
              </a:rPr>
              <a:t>1)	</a:t>
            </a:r>
            <a:r>
              <a:rPr lang="en-GB" sz="1400" b="1" dirty="0">
                <a:cs typeface="Arial" charset="0"/>
              </a:rPr>
              <a:t>Surveillance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GB" sz="1400" dirty="0">
                <a:cs typeface="Arial" charset="0"/>
              </a:rPr>
              <a:t>	What is the 	problem</a:t>
            </a:r>
            <a:r>
              <a:rPr lang="en-GB" sz="1400" dirty="0" smtClean="0">
                <a:cs typeface="Arial" charset="0"/>
              </a:rPr>
              <a:t>?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US" altLang="zh-CN" sz="1400" dirty="0">
                <a:cs typeface="Arial" charset="0"/>
              </a:rPr>
              <a:t>1</a:t>
            </a:r>
            <a:r>
              <a:rPr lang="zh-CN" altLang="en-US" sz="1400" dirty="0">
                <a:cs typeface="Arial" charset="0"/>
              </a:rPr>
              <a:t>）监控</a:t>
            </a:r>
            <a:r>
              <a:rPr lang="en-US" altLang="zh-CN" sz="1400" dirty="0">
                <a:cs typeface="Arial" charset="0"/>
              </a:rPr>
              <a:t>:</a:t>
            </a:r>
            <a:r>
              <a:rPr lang="zh-CN" altLang="en-US" sz="1400" dirty="0">
                <a:cs typeface="Arial" charset="0"/>
              </a:rPr>
              <a:t>问题是什么？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endParaRPr lang="en-US" sz="1600" dirty="0">
              <a:cs typeface="Arial" charset="0"/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897063" y="4381500"/>
            <a:ext cx="20161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GB" sz="1600" dirty="0">
                <a:cs typeface="Arial" charset="0"/>
              </a:rPr>
              <a:t>4)	</a:t>
            </a:r>
            <a:r>
              <a:rPr lang="en-GB" sz="1600" b="1" dirty="0">
                <a:cs typeface="Arial" charset="0"/>
              </a:rPr>
              <a:t>Implementation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GB" sz="1600" dirty="0">
                <a:cs typeface="Arial" charset="0"/>
              </a:rPr>
              <a:t>	How is it done</a:t>
            </a:r>
            <a:r>
              <a:rPr lang="en-GB" sz="1600" dirty="0" smtClean="0">
                <a:cs typeface="Arial" charset="0"/>
              </a:rPr>
              <a:t>?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en-US" altLang="zh-CN" sz="1600" dirty="0">
                <a:cs typeface="Arial" charset="0"/>
              </a:rPr>
              <a:t>4</a:t>
            </a:r>
            <a:r>
              <a:rPr lang="zh-CN" altLang="en-US" sz="1600" dirty="0">
                <a:cs typeface="Arial" charset="0"/>
              </a:rPr>
              <a:t>）实施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r>
              <a:rPr lang="zh-CN" altLang="en-US" sz="1600" dirty="0">
                <a:cs typeface="Arial" charset="0"/>
              </a:rPr>
              <a:t>       如何做？</a:t>
            </a:r>
          </a:p>
          <a:p>
            <a:pPr>
              <a:spcBef>
                <a:spcPct val="50000"/>
              </a:spcBef>
              <a:tabLst>
                <a:tab pos="261938" algn="l"/>
              </a:tabLst>
            </a:pPr>
            <a:endParaRPr lang="en-US" sz="1600" dirty="0">
              <a:cs typeface="Arial" charset="0"/>
            </a:endParaRPr>
          </a:p>
        </p:txBody>
      </p:sp>
      <p:sp>
        <p:nvSpPr>
          <p:cNvPr id="24587" name="AutoShape 11"/>
          <p:cNvSpPr>
            <a:spLocks noChangeArrowheads="1"/>
          </p:cNvSpPr>
          <p:nvPr/>
        </p:nvSpPr>
        <p:spPr bwMode="auto">
          <a:xfrm>
            <a:off x="4084638" y="2192338"/>
            <a:ext cx="1295400" cy="431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AutoShape 12"/>
          <p:cNvSpPr>
            <a:spLocks noChangeArrowheads="1"/>
          </p:cNvSpPr>
          <p:nvPr/>
        </p:nvSpPr>
        <p:spPr bwMode="auto">
          <a:xfrm rot="10800000">
            <a:off x="4041775" y="4711700"/>
            <a:ext cx="1295400" cy="431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AutoShape 13"/>
          <p:cNvSpPr>
            <a:spLocks noChangeArrowheads="1"/>
          </p:cNvSpPr>
          <p:nvPr/>
        </p:nvSpPr>
        <p:spPr bwMode="auto">
          <a:xfrm rot="5400000">
            <a:off x="5799138" y="3443288"/>
            <a:ext cx="1295400" cy="431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AutoShape 14"/>
          <p:cNvSpPr>
            <a:spLocks noChangeArrowheads="1"/>
          </p:cNvSpPr>
          <p:nvPr/>
        </p:nvSpPr>
        <p:spPr bwMode="auto">
          <a:xfrm rot="-5400000">
            <a:off x="2227263" y="3402013"/>
            <a:ext cx="1295400" cy="431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839200" cy="990600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     </a:t>
            </a:r>
            <a:r>
              <a:rPr lang="en-US" b="1" dirty="0" smtClean="0">
                <a:solidFill>
                  <a:schemeClr val="bg1"/>
                </a:solidFill>
              </a:rPr>
              <a:t>Public Health Approach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zh-CN" altLang="en-US" b="1" dirty="0" smtClean="0"/>
              <a:t>公共卫生的方法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467600" cy="541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685800" y="838200"/>
            <a:ext cx="7952690" cy="5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/>
            </a:prstShdw>
          </a:effectLst>
        </p:spPr>
        <p:txBody>
          <a:bodyPr wrap="none" lIns="82296" tIns="41148" rIns="82296" bIns="41148">
            <a:spAutoFit/>
          </a:bodyPr>
          <a:lstStyle/>
          <a:p>
            <a:r>
              <a:rPr lang="en-GB" sz="1600" dirty="0"/>
              <a:t>Evolution of the number of annual road traffic deaths in metropolitan France, </a:t>
            </a:r>
            <a:r>
              <a:rPr lang="en-GB" sz="1600" dirty="0" smtClean="0"/>
              <a:t>1970-2009</a:t>
            </a:r>
          </a:p>
          <a:p>
            <a:r>
              <a:rPr lang="en-US" altLang="zh-CN" sz="1600" dirty="0" smtClean="0"/>
              <a:t>1970 </a:t>
            </a:r>
            <a:r>
              <a:rPr lang="en-US" altLang="zh-CN" sz="1600" dirty="0"/>
              <a:t>- 2009</a:t>
            </a:r>
            <a:r>
              <a:rPr lang="zh-CN" altLang="en-US" sz="1600" dirty="0"/>
              <a:t>年法国大都市每年道路交通死亡人数的演变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52400"/>
            <a:ext cx="8839200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cap="all" dirty="0" smtClean="0">
                <a:solidFill>
                  <a:schemeClr val="bg1"/>
                </a:solidFill>
              </a:rPr>
              <a:t>Best practices in prevention</a:t>
            </a:r>
          </a:p>
          <a:p>
            <a:pPr algn="ctr"/>
            <a:r>
              <a:rPr lang="zh-CN" altLang="en-US" sz="2400" cap="all" dirty="0" smtClean="0">
                <a:solidFill>
                  <a:schemeClr val="bg1"/>
                </a:solidFill>
              </a:rPr>
              <a:t>最佳的预防方法</a:t>
            </a:r>
            <a:endParaRPr lang="en-US" sz="2400" cap="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28600" y="1371600"/>
          <a:ext cx="8458200" cy="5114925"/>
        </p:xfrm>
        <a:graphic>
          <a:graphicData uri="http://schemas.openxmlformats.org/presentationml/2006/ole">
            <p:oleObj spid="_x0000_s3128" name="Worksheet" r:id="rId4" imgW="6435000" imgH="3892680" progId="">
              <p:embed/>
            </p:oleObj>
          </a:graphicData>
        </a:graphic>
      </p:graphicFrame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152400" y="152400"/>
            <a:ext cx="8763000" cy="9906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Downward 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Trends </a:t>
            </a:r>
            <a:r>
              <a:rPr lang="en-GB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 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Road </a:t>
            </a:r>
            <a:r>
              <a:rPr lang="en-GB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raffic </a:t>
            </a:r>
            <a:r>
              <a:rPr lang="en-GB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F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atalities </a:t>
            </a:r>
            <a:r>
              <a:rPr lang="en-GB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/>
            </a:r>
            <a:br>
              <a:rPr lang="en-GB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en-GB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 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High-income Countries</a:t>
            </a:r>
          </a:p>
          <a:p>
            <a:pPr algn="ctr">
              <a:defRPr/>
            </a:pPr>
            <a:r>
              <a:rPr lang="zh-CN" altLang="en-US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高收入国家道路交通死亡呈现下降</a:t>
            </a:r>
            <a:r>
              <a:rPr lang="zh-CN" altLang="en-US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趋势</a:t>
            </a:r>
          </a:p>
          <a:p>
            <a:pPr algn="ctr">
              <a:defRPr/>
            </a:pPr>
            <a:endParaRPr lang="en-US" sz="2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52400" y="152400"/>
            <a:ext cx="8839200" cy="11177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ct val="95000"/>
              </a:lnSpc>
            </a:pPr>
            <a:r>
              <a:rPr lang="en-US" b="1" dirty="0" smtClean="0">
                <a:latin typeface="+mn-lt"/>
              </a:rPr>
              <a:t>Pillars of the Plan</a:t>
            </a:r>
            <a:br>
              <a:rPr lang="en-US" b="1" dirty="0" smtClean="0">
                <a:latin typeface="+mn-lt"/>
              </a:rPr>
            </a:br>
            <a:r>
              <a:rPr lang="zh-CN" altLang="en-US" b="1" dirty="0" smtClean="0">
                <a:latin typeface="+mn-lt"/>
              </a:rPr>
              <a:t>计划的核心内容</a:t>
            </a:r>
            <a:r>
              <a:rPr lang="en-US" b="1" dirty="0" smtClean="0">
                <a:latin typeface="+mn-lt"/>
              </a:rPr>
              <a:t> 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00100" y="1920240"/>
            <a:ext cx="7818120" cy="1738396"/>
            <a:chOff x="889000" y="2133600"/>
            <a:chExt cx="8686800" cy="1931551"/>
          </a:xfrm>
        </p:grpSpPr>
        <p:sp>
          <p:nvSpPr>
            <p:cNvPr id="10" name="Can 9"/>
            <p:cNvSpPr>
              <a:spLocks noChangeArrowheads="1"/>
            </p:cNvSpPr>
            <p:nvPr/>
          </p:nvSpPr>
          <p:spPr bwMode="auto">
            <a:xfrm>
              <a:off x="2717800" y="2133600"/>
              <a:ext cx="1600200" cy="1905000"/>
            </a:xfrm>
            <a:prstGeom prst="can">
              <a:avLst>
                <a:gd name="adj" fmla="val 25000"/>
              </a:avLst>
            </a:prstGeom>
            <a:solidFill>
              <a:srgbClr val="F5BF0E"/>
            </a:solidFill>
            <a:ln w="76200">
              <a:solidFill>
                <a:srgbClr val="FF9900"/>
              </a:solidFill>
              <a:round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Can 10"/>
            <p:cNvSpPr>
              <a:spLocks noChangeArrowheads="1"/>
            </p:cNvSpPr>
            <p:nvPr/>
          </p:nvSpPr>
          <p:spPr bwMode="auto">
            <a:xfrm>
              <a:off x="4470400" y="2133600"/>
              <a:ext cx="1600200" cy="1905000"/>
            </a:xfrm>
            <a:prstGeom prst="can">
              <a:avLst>
                <a:gd name="adj" fmla="val 25000"/>
              </a:avLst>
            </a:prstGeom>
            <a:solidFill>
              <a:srgbClr val="80AB58"/>
            </a:solidFill>
            <a:ln w="76200">
              <a:solidFill>
                <a:srgbClr val="009900"/>
              </a:solidFill>
              <a:round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Can 11"/>
            <p:cNvSpPr>
              <a:spLocks noChangeArrowheads="1"/>
            </p:cNvSpPr>
            <p:nvPr/>
          </p:nvSpPr>
          <p:spPr bwMode="auto">
            <a:xfrm>
              <a:off x="6223000" y="2133600"/>
              <a:ext cx="1600200" cy="1905000"/>
            </a:xfrm>
            <a:prstGeom prst="can">
              <a:avLst>
                <a:gd name="adj" fmla="val 25000"/>
              </a:avLst>
            </a:prstGeom>
            <a:solidFill>
              <a:srgbClr val="B25FAF"/>
            </a:solidFill>
            <a:ln w="76200">
              <a:solidFill>
                <a:srgbClr val="D60093"/>
              </a:solidFill>
              <a:round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Can 12"/>
            <p:cNvSpPr>
              <a:spLocks noChangeArrowheads="1"/>
            </p:cNvSpPr>
            <p:nvPr/>
          </p:nvSpPr>
          <p:spPr bwMode="auto">
            <a:xfrm>
              <a:off x="7975600" y="2133600"/>
              <a:ext cx="1600200" cy="1905000"/>
            </a:xfrm>
            <a:prstGeom prst="can">
              <a:avLst>
                <a:gd name="adj" fmla="val 25000"/>
              </a:avLst>
            </a:prstGeom>
            <a:solidFill>
              <a:srgbClr val="E36029"/>
            </a:solidFill>
            <a:ln w="76200">
              <a:solidFill>
                <a:srgbClr val="ED6D1F"/>
              </a:solidFill>
              <a:round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Can 8"/>
            <p:cNvSpPr>
              <a:spLocks noChangeArrowheads="1"/>
            </p:cNvSpPr>
            <p:nvPr/>
          </p:nvSpPr>
          <p:spPr bwMode="auto">
            <a:xfrm>
              <a:off x="889000" y="2133600"/>
              <a:ext cx="1600200" cy="1905000"/>
            </a:xfrm>
            <a:prstGeom prst="can">
              <a:avLst>
                <a:gd name="adj" fmla="val 25000"/>
              </a:avLst>
            </a:prstGeom>
            <a:solidFill>
              <a:srgbClr val="0093C8"/>
            </a:solidFill>
            <a:ln w="76200">
              <a:solidFill>
                <a:schemeClr val="accent2"/>
              </a:solidFill>
              <a:round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6633" name="Text Box 5"/>
            <p:cNvSpPr txBox="1">
              <a:spLocks noChangeArrowheads="1"/>
            </p:cNvSpPr>
            <p:nvPr/>
          </p:nvSpPr>
          <p:spPr bwMode="auto">
            <a:xfrm>
              <a:off x="1074738" y="2794000"/>
              <a:ext cx="1522412" cy="714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</a:rPr>
                <a:t>Road safety </a:t>
              </a:r>
              <a:r>
                <a:rPr lang="en-US" sz="1600" b="1" dirty="0" smtClean="0">
                  <a:solidFill>
                    <a:srgbClr val="000000"/>
                  </a:solidFill>
                  <a:latin typeface="Calibri" pitchFamily="34" charset="0"/>
                </a:rPr>
                <a:t>management</a:t>
              </a:r>
            </a:p>
            <a:p>
              <a:pPr>
                <a:lnSpc>
                  <a:spcPct val="95000"/>
                </a:lnSpc>
              </a:pPr>
              <a:r>
                <a:rPr lang="zh-CN" altLang="en-US" sz="1200" b="1" dirty="0" smtClean="0">
                  <a:solidFill>
                    <a:srgbClr val="000000"/>
                  </a:solidFill>
                  <a:latin typeface="Calibri" pitchFamily="34" charset="0"/>
                </a:rPr>
                <a:t>道路安全管理</a:t>
              </a:r>
              <a:endParaRPr lang="en-US" sz="12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634" name="Text Box 6"/>
            <p:cNvSpPr txBox="1">
              <a:spLocks noChangeArrowheads="1"/>
            </p:cNvSpPr>
            <p:nvPr/>
          </p:nvSpPr>
          <p:spPr bwMode="auto">
            <a:xfrm>
              <a:off x="3092450" y="2895600"/>
              <a:ext cx="946150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</a:rPr>
                <a:t>Safer roads and </a:t>
              </a:r>
              <a:r>
                <a:rPr lang="en-US" sz="1600" b="1" dirty="0" smtClean="0">
                  <a:solidFill>
                    <a:srgbClr val="000000"/>
                  </a:solidFill>
                  <a:latin typeface="Calibri" pitchFamily="34" charset="0"/>
                </a:rPr>
                <a:t>mobility</a:t>
              </a:r>
            </a:p>
            <a:p>
              <a:pPr>
                <a:lnSpc>
                  <a:spcPct val="95000"/>
                </a:lnSpc>
              </a:pPr>
              <a:r>
                <a:rPr lang="zh-CN" altLang="en-US" sz="1200" b="1" dirty="0" smtClean="0">
                  <a:solidFill>
                    <a:srgbClr val="000000"/>
                  </a:solidFill>
                  <a:latin typeface="Calibri" pitchFamily="34" charset="0"/>
                </a:rPr>
                <a:t>道路的安全性和流动性</a:t>
              </a:r>
              <a:endParaRPr lang="en-US" sz="12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635" name="Text Box 7"/>
            <p:cNvSpPr txBox="1">
              <a:spLocks noChangeArrowheads="1"/>
            </p:cNvSpPr>
            <p:nvPr/>
          </p:nvSpPr>
          <p:spPr bwMode="auto">
            <a:xfrm>
              <a:off x="4959350" y="2890838"/>
              <a:ext cx="1111250" cy="71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</a:rPr>
                <a:t>Safer </a:t>
              </a:r>
              <a:r>
                <a:rPr lang="en-US" sz="1600" b="1" dirty="0" smtClean="0">
                  <a:solidFill>
                    <a:srgbClr val="000000"/>
                  </a:solidFill>
                  <a:latin typeface="Calibri" pitchFamily="34" charset="0"/>
                </a:rPr>
                <a:t>vehicles</a:t>
              </a:r>
            </a:p>
            <a:p>
              <a:pPr>
                <a:lnSpc>
                  <a:spcPct val="95000"/>
                </a:lnSpc>
              </a:pPr>
              <a:r>
                <a:rPr lang="zh-CN" altLang="en-US" sz="1200" b="1" dirty="0" smtClean="0">
                  <a:solidFill>
                    <a:srgbClr val="000000"/>
                  </a:solidFill>
                  <a:latin typeface="Calibri" pitchFamily="34" charset="0"/>
                </a:rPr>
                <a:t>更安全的车辆</a:t>
              </a:r>
              <a:endParaRPr lang="en-US" sz="12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6636" name="Text Box 8"/>
            <p:cNvSpPr txBox="1">
              <a:spLocks noChangeArrowheads="1"/>
            </p:cNvSpPr>
            <p:nvPr/>
          </p:nvSpPr>
          <p:spPr bwMode="auto">
            <a:xfrm>
              <a:off x="6470650" y="2895601"/>
              <a:ext cx="1200150" cy="909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</a:rPr>
                <a:t>Safer road </a:t>
              </a:r>
              <a:r>
                <a:rPr lang="en-US" sz="1600" b="1" dirty="0" smtClean="0">
                  <a:solidFill>
                    <a:srgbClr val="000000"/>
                  </a:solidFill>
                  <a:latin typeface="Calibri" pitchFamily="34" charset="0"/>
                </a:rPr>
                <a:t>users</a:t>
              </a:r>
            </a:p>
            <a:p>
              <a:pPr>
                <a:lnSpc>
                  <a:spcPct val="95000"/>
                </a:lnSpc>
              </a:pPr>
              <a:r>
                <a:rPr lang="zh-CN" altLang="en-US" sz="1200" b="1" dirty="0">
                  <a:solidFill>
                    <a:srgbClr val="FFFFFF"/>
                  </a:solidFill>
                  <a:latin typeface="Calibri" pitchFamily="34" charset="0"/>
                </a:rPr>
                <a:t>有</a:t>
              </a:r>
              <a:r>
                <a:rPr lang="zh-CN" altLang="en-US" sz="1200" b="1" dirty="0" smtClean="0">
                  <a:solidFill>
                    <a:srgbClr val="FFFFFF"/>
                  </a:solidFill>
                  <a:latin typeface="Calibri" pitchFamily="34" charset="0"/>
                </a:rPr>
                <a:t>安全意识的道路使用者</a:t>
              </a:r>
              <a:r>
                <a:rPr lang="en-US" sz="1200" b="1" dirty="0" smtClean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endParaRPr lang="en-US" sz="1200" b="1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6637" name="Text Box 9"/>
            <p:cNvSpPr txBox="1">
              <a:spLocks noChangeArrowheads="1"/>
            </p:cNvSpPr>
            <p:nvPr/>
          </p:nvSpPr>
          <p:spPr bwMode="auto">
            <a:xfrm>
              <a:off x="8204200" y="2976594"/>
              <a:ext cx="1209676" cy="97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 b="1" dirty="0">
                  <a:solidFill>
                    <a:srgbClr val="000000"/>
                  </a:solidFill>
                  <a:latin typeface="Calibri" pitchFamily="34" charset="0"/>
                </a:rPr>
                <a:t>Post –crash </a:t>
              </a:r>
              <a:r>
                <a:rPr lang="en-US" sz="1600" b="1" dirty="0" smtClean="0">
                  <a:solidFill>
                    <a:srgbClr val="000000"/>
                  </a:solidFill>
                  <a:latin typeface="Calibri" pitchFamily="34" charset="0"/>
                </a:rPr>
                <a:t>response</a:t>
              </a:r>
            </a:p>
            <a:p>
              <a:pPr>
                <a:lnSpc>
                  <a:spcPct val="95000"/>
                </a:lnSpc>
              </a:pPr>
              <a:r>
                <a:rPr lang="zh-CN" altLang="en-US" sz="1400" b="1" dirty="0" smtClean="0">
                  <a:solidFill>
                    <a:srgbClr val="000000"/>
                  </a:solidFill>
                  <a:latin typeface="Calibri" pitchFamily="34" charset="0"/>
                </a:rPr>
                <a:t>碰撞后的应急处理</a:t>
              </a:r>
              <a:endParaRPr lang="en-US" sz="14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14" name="Picture 15" descr="AlvinLimConventionHa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343400"/>
            <a:ext cx="2571750" cy="19288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343400"/>
            <a:ext cx="2951798" cy="189880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15" descr="Open truck, India, Copyright WHO, 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343400"/>
            <a:ext cx="2793683" cy="179955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Untitled-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467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838200"/>
          </a:xfrm>
        </p:spPr>
        <p:txBody>
          <a:bodyPr/>
          <a:lstStyle/>
          <a:p>
            <a:r>
              <a:rPr lang="en-US" sz="2400" b="1" dirty="0" smtClean="0"/>
              <a:t>The world is run by those who show up</a:t>
            </a:r>
            <a:br>
              <a:rPr lang="en-US" sz="2400" b="1" dirty="0" smtClean="0"/>
            </a:br>
            <a:r>
              <a:rPr lang="zh-CN" altLang="en-US" sz="2400" b="1" dirty="0" smtClean="0"/>
              <a:t>世界的前进是由一些人的出现而推动的</a:t>
            </a:r>
            <a:endParaRPr lang="en-US" sz="2400" b="1" dirty="0" smtClean="0"/>
          </a:p>
        </p:txBody>
      </p:sp>
      <p:pic>
        <p:nvPicPr>
          <p:cNvPr id="3" name="Picture 16" descr="TRAUMA CARE - WHO, M Peden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81200"/>
            <a:ext cx="5257800" cy="39433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55847"/>
            <a:ext cx="9144000" cy="1054394"/>
          </a:xfrm>
        </p:spPr>
        <p:txBody>
          <a:bodyPr/>
          <a:lstStyle/>
          <a:p>
            <a:r>
              <a:rPr lang="en-US" dirty="0" smtClean="0"/>
              <a:t>Thank you and Discussion</a:t>
            </a:r>
            <a:br>
              <a:rPr lang="en-US" dirty="0" smtClean="0"/>
            </a:br>
            <a:r>
              <a:rPr lang="zh-CN" altLang="en-US" dirty="0" smtClean="0"/>
              <a:t>致谢和讨论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04800" y="1981200"/>
            <a:ext cx="8382000" cy="4407408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Stephen W Hargarten, MD, MPH</a:t>
            </a:r>
          </a:p>
          <a:p>
            <a:pPr algn="ctr">
              <a:spcBef>
                <a:spcPts val="0"/>
              </a:spcBef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Associate Dean for Global Heath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Professor and Chair Emergency Medicine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hargart@mcw.edu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414-805-6454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www.mcw.edu/globalhealthprogram.htm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/>
            </a:r>
            <a:br>
              <a:rPr lang="en-US" dirty="0" smtClean="0">
                <a:solidFill>
                  <a:schemeClr val="accent3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2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2772" name="Picture 4" descr="pulling whe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2390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20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28600" y="1264860"/>
            <a:ext cx="8763000" cy="9268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normAutofit fontScale="62500" lnSpcReduction="20000"/>
          </a:bodyPr>
          <a:lstStyle/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The overall goal of the Decade is to stabilize and then reduce the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forecast level of road traffic fatalities around the world by 2020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2600" dirty="0">
                <a:solidFill>
                  <a:srgbClr val="000000"/>
                </a:solidFill>
              </a:rPr>
              <a:t>十年的总体目标是稳定</a:t>
            </a:r>
            <a:r>
              <a:rPr lang="zh-CN" altLang="en-US" sz="2600" dirty="0" smtClean="0">
                <a:solidFill>
                  <a:srgbClr val="000000"/>
                </a:solidFill>
              </a:rPr>
              <a:t>，进而将死亡人数降至</a:t>
            </a:r>
            <a:r>
              <a:rPr lang="en-US" altLang="zh-CN" sz="2600" dirty="0" smtClean="0">
                <a:solidFill>
                  <a:srgbClr val="000000"/>
                </a:solidFill>
              </a:rPr>
              <a:t>2020</a:t>
            </a:r>
            <a:r>
              <a:rPr lang="zh-CN" altLang="en-US" sz="2600" dirty="0" smtClean="0">
                <a:solidFill>
                  <a:srgbClr val="000000"/>
                </a:solidFill>
              </a:rPr>
              <a:t>年的道路交通死亡人数预测</a:t>
            </a:r>
            <a:r>
              <a:rPr lang="zh-CN" altLang="en-US" sz="2600" dirty="0">
                <a:solidFill>
                  <a:srgbClr val="000000"/>
                </a:solidFill>
              </a:rPr>
              <a:t>水平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n-GB" sz="26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10000"/>
              </a:lnSpc>
              <a:spcBef>
                <a:spcPct val="0"/>
              </a:spcBef>
              <a:buNone/>
            </a:pPr>
            <a:endParaRPr 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057400"/>
            <a:ext cx="7391400" cy="439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9600" y="0"/>
            <a:ext cx="8458200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DECADE’S GOAL</a:t>
            </a: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十年目标（</a:t>
            </a:r>
            <a:r>
              <a:rPr lang="en-US" altLang="zh-CN" sz="2400" dirty="0" smtClean="0">
                <a:solidFill>
                  <a:schemeClr val="bg1"/>
                </a:solidFill>
              </a:rPr>
              <a:t>2011-2020</a:t>
            </a:r>
            <a:r>
              <a:rPr lang="zh-CN" altLang="en-US" sz="2400" dirty="0" smtClean="0">
                <a:solidFill>
                  <a:schemeClr val="bg1"/>
                </a:solidFill>
              </a:rPr>
              <a:t>年）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9876" name="Picture 4" descr="luck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35038"/>
            <a:ext cx="76200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753181" y="1715929"/>
            <a:ext cx="7086062" cy="4554858"/>
            <a:chOff x="-2331" y="678"/>
            <a:chExt cx="4624" cy="3188"/>
          </a:xfrm>
        </p:grpSpPr>
        <p:sp>
          <p:nvSpPr>
            <p:cNvPr id="20488" name="TextBox 6"/>
            <p:cNvSpPr txBox="1">
              <a:spLocks noChangeArrowheads="1"/>
            </p:cNvSpPr>
            <p:nvPr/>
          </p:nvSpPr>
          <p:spPr bwMode="auto">
            <a:xfrm>
              <a:off x="304" y="2250"/>
              <a:ext cx="1989" cy="1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46%</a:t>
              </a:r>
            </a:p>
            <a:p>
              <a:r>
                <a:rPr lang="en-US" dirty="0"/>
                <a:t>Pedestrian, cyclists and motorized two-wheels riders and passengers </a:t>
              </a:r>
              <a:endParaRPr lang="en-US" dirty="0" smtClean="0"/>
            </a:p>
            <a:p>
              <a:r>
                <a:rPr lang="en-US" dirty="0" smtClean="0"/>
                <a:t>46</a:t>
              </a:r>
              <a:r>
                <a:rPr lang="en-US" altLang="zh-CN" dirty="0" smtClean="0"/>
                <a:t>%</a:t>
              </a:r>
              <a:r>
                <a:rPr lang="zh-CN" altLang="en-US" dirty="0" smtClean="0"/>
                <a:t>行人，骑自行车的人和摩托车者</a:t>
              </a:r>
              <a:endParaRPr lang="en-US" dirty="0" smtClean="0"/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20489" name="TextBox 7"/>
            <p:cNvSpPr txBox="1">
              <a:spLocks noChangeArrowheads="1"/>
            </p:cNvSpPr>
            <p:nvPr/>
          </p:nvSpPr>
          <p:spPr bwMode="auto">
            <a:xfrm>
              <a:off x="-392" y="678"/>
              <a:ext cx="547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6%</a:t>
              </a:r>
            </a:p>
            <a:p>
              <a:r>
                <a:rPr lang="en-US" dirty="0"/>
                <a:t>Others</a:t>
              </a:r>
            </a:p>
          </p:txBody>
        </p:sp>
        <p:sp>
          <p:nvSpPr>
            <p:cNvPr id="20490" name="TextBox 8"/>
            <p:cNvSpPr txBox="1">
              <a:spLocks noChangeArrowheads="1"/>
            </p:cNvSpPr>
            <p:nvPr/>
          </p:nvSpPr>
          <p:spPr bwMode="auto">
            <a:xfrm>
              <a:off x="-2331" y="2784"/>
              <a:ext cx="936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48%</a:t>
              </a:r>
            </a:p>
            <a:p>
              <a:pPr algn="ctr"/>
              <a:r>
                <a:rPr lang="en-US" sz="1600" dirty="0"/>
                <a:t>Car occupants</a:t>
              </a:r>
            </a:p>
          </p:txBody>
        </p:sp>
      </p:grpSp>
      <p:sp>
        <p:nvSpPr>
          <p:cNvPr id="12" name="Rectangle 8"/>
          <p:cNvSpPr txBox="1">
            <a:spLocks noChangeArrowheads="1"/>
          </p:cNvSpPr>
          <p:nvPr/>
        </p:nvSpPr>
        <p:spPr>
          <a:xfrm>
            <a:off x="152400" y="76200"/>
            <a:ext cx="88392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Road traffic deaths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cap="all" spc="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交通事故致死</a:t>
            </a:r>
            <a:endParaRPr kumimoji="0" lang="en-US" sz="3200" b="1" i="0" u="none" strike="noStrike" kern="1200" cap="all" spc="2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1600200" y="2133600"/>
          <a:ext cx="5410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102316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Proportion of Global Road Traffic Deaths by Type of Road User</a:t>
            </a:r>
          </a:p>
          <a:p>
            <a:pPr algn="ctr"/>
            <a:r>
              <a:rPr lang="zh-CN" altLang="en-US" sz="2000" dirty="0"/>
              <a:t>全球道路交通死亡人数按道路用户类型划分的比例</a:t>
            </a:r>
          </a:p>
          <a:p>
            <a:pPr algn="ctr"/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5410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48%</a:t>
            </a:r>
            <a:r>
              <a:rPr lang="zh-CN" altLang="en-US" dirty="0"/>
              <a:t>汽车乘客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Untitled-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02242"/>
            <a:ext cx="6705600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1447800" y="5791200"/>
            <a:ext cx="5388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28600" algn="ctr">
              <a:spcBef>
                <a:spcPct val="20000"/>
              </a:spcBef>
              <a:buClr>
                <a:srgbClr val="93A299"/>
              </a:buClr>
              <a:buFont typeface="Wingdings 2" pitchFamily="18" charset="2"/>
              <a:buChar char=""/>
            </a:pPr>
            <a:r>
              <a:rPr lang="zh-CN" altLang="en-US" sz="2000" spc="150" dirty="0">
                <a:solidFill>
                  <a:srgbClr val="ECEDD1">
                    <a:lumMod val="10000"/>
                  </a:srgbClr>
                </a:solidFill>
              </a:rPr>
              <a:t>当我们最后离开学校开始</a:t>
            </a:r>
            <a:r>
              <a:rPr lang="zh-CN" altLang="en-US" sz="2000" spc="150" dirty="0" smtClean="0">
                <a:solidFill>
                  <a:srgbClr val="ECEDD1">
                    <a:lumMod val="10000"/>
                  </a:srgbClr>
                </a:solidFill>
              </a:rPr>
              <a:t>工作时，</a:t>
            </a:r>
            <a:r>
              <a:rPr lang="zh-CN" altLang="en-US" sz="2000" spc="150" dirty="0">
                <a:solidFill>
                  <a:srgbClr val="ECEDD1">
                    <a:lumMod val="10000"/>
                  </a:srgbClr>
                </a:solidFill>
              </a:rPr>
              <a:t>我们是被教怎么赚钱而</a:t>
            </a:r>
            <a:r>
              <a:rPr lang="zh-CN" altLang="en-US" sz="2000" spc="150" dirty="0" smtClean="0">
                <a:solidFill>
                  <a:srgbClr val="ECEDD1">
                    <a:lumMod val="10000"/>
                  </a:srgbClr>
                </a:solidFill>
              </a:rPr>
              <a:t>不是怎样发挥作用</a:t>
            </a:r>
            <a:endParaRPr lang="zh-CN" altLang="en-US" sz="2000" spc="150" dirty="0">
              <a:solidFill>
                <a:srgbClr val="ECEDD1">
                  <a:lumMod val="1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slid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59734"/>
            <a:ext cx="4876800" cy="607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11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slid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81000"/>
            <a:ext cx="4181475" cy="613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177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ot far on foot cartoon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55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8857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753181" y="1715929"/>
            <a:ext cx="7086062" cy="3593308"/>
            <a:chOff x="-2331" y="678"/>
            <a:chExt cx="4624" cy="2515"/>
          </a:xfrm>
        </p:grpSpPr>
        <p:sp>
          <p:nvSpPr>
            <p:cNvPr id="20488" name="TextBox 6"/>
            <p:cNvSpPr txBox="1">
              <a:spLocks noChangeArrowheads="1"/>
            </p:cNvSpPr>
            <p:nvPr/>
          </p:nvSpPr>
          <p:spPr bwMode="auto">
            <a:xfrm>
              <a:off x="304" y="2250"/>
              <a:ext cx="1989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46%</a:t>
              </a:r>
            </a:p>
            <a:p>
              <a:r>
                <a:rPr lang="en-US" dirty="0"/>
                <a:t>Pedestrian, cyclists and motorized two-wheels riders and passengers </a:t>
              </a:r>
            </a:p>
          </p:txBody>
        </p:sp>
        <p:sp>
          <p:nvSpPr>
            <p:cNvPr id="20489" name="TextBox 7"/>
            <p:cNvSpPr txBox="1">
              <a:spLocks noChangeArrowheads="1"/>
            </p:cNvSpPr>
            <p:nvPr/>
          </p:nvSpPr>
          <p:spPr bwMode="auto">
            <a:xfrm>
              <a:off x="-392" y="678"/>
              <a:ext cx="547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6%</a:t>
              </a:r>
            </a:p>
            <a:p>
              <a:r>
                <a:rPr lang="en-US" dirty="0"/>
                <a:t>Others</a:t>
              </a:r>
            </a:p>
          </p:txBody>
        </p:sp>
        <p:sp>
          <p:nvSpPr>
            <p:cNvPr id="20490" name="TextBox 8"/>
            <p:cNvSpPr txBox="1">
              <a:spLocks noChangeArrowheads="1"/>
            </p:cNvSpPr>
            <p:nvPr/>
          </p:nvSpPr>
          <p:spPr bwMode="auto">
            <a:xfrm>
              <a:off x="-2331" y="2784"/>
              <a:ext cx="936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48%</a:t>
              </a:r>
            </a:p>
            <a:p>
              <a:pPr algn="ctr"/>
              <a:r>
                <a:rPr lang="en-US" sz="1600" dirty="0"/>
                <a:t>Car occupants</a:t>
              </a:r>
            </a:p>
          </p:txBody>
        </p:sp>
      </p:grpSp>
      <p:sp>
        <p:nvSpPr>
          <p:cNvPr id="12" name="Rectangle 8"/>
          <p:cNvSpPr txBox="1">
            <a:spLocks noChangeArrowheads="1"/>
          </p:cNvSpPr>
          <p:nvPr/>
        </p:nvSpPr>
        <p:spPr>
          <a:xfrm>
            <a:off x="152400" y="76200"/>
            <a:ext cx="88392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Road traffic deaths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cap="all" spc="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交通事故致死</a:t>
            </a:r>
            <a:endParaRPr kumimoji="0" lang="en-US" sz="3200" b="1" i="0" u="none" strike="noStrike" kern="1200" cap="all" spc="2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1600200" y="2133600"/>
          <a:ext cx="5410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127629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Proportion of Global Road Traffic Deaths by Type of Road User</a:t>
            </a:r>
          </a:p>
          <a:p>
            <a:pPr algn="ctr"/>
            <a:r>
              <a:rPr lang="zh-CN" altLang="en-US" sz="2000" dirty="0"/>
              <a:t>全球道路交通死亡人数按道路用户类型划分的比例</a:t>
            </a:r>
          </a:p>
          <a:p>
            <a:pPr algn="ctr"/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xmlns="" val="28376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56" name="Picture 36" descr="tree remembrance3 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52600"/>
            <a:ext cx="3429000" cy="4574858"/>
          </a:xfrm>
          <a:prstGeom prst="rect">
            <a:avLst/>
          </a:prstGeom>
          <a:noFill/>
        </p:spPr>
      </p:pic>
      <p:sp>
        <p:nvSpPr>
          <p:cNvPr id="56358" name="Rectangle 38"/>
          <p:cNvSpPr>
            <a:spLocks noChangeArrowheads="1"/>
          </p:cNvSpPr>
          <p:nvPr/>
        </p:nvSpPr>
        <p:spPr bwMode="auto">
          <a:xfrm>
            <a:off x="5257800" y="1428438"/>
            <a:ext cx="2833596" cy="91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/>
            </a:prstShdw>
          </a:effectLst>
        </p:spPr>
        <p:txBody>
          <a:bodyPr wrap="none" lIns="82296" tIns="41148" rIns="82296" bIns="41148">
            <a:spAutoFit/>
          </a:bodyPr>
          <a:lstStyle/>
          <a:p>
            <a:r>
              <a:rPr lang="en-GB" dirty="0"/>
              <a:t>The leading cause of death</a:t>
            </a:r>
          </a:p>
          <a:p>
            <a:r>
              <a:rPr lang="en-GB" dirty="0"/>
              <a:t>of young people aged </a:t>
            </a:r>
            <a:endParaRPr lang="en-GB" dirty="0" smtClean="0"/>
          </a:p>
          <a:p>
            <a:r>
              <a:rPr lang="zh-CN" altLang="en-US" dirty="0" smtClean="0"/>
              <a:t>年轻人死亡的主要原因</a:t>
            </a:r>
            <a:endParaRPr lang="en-US" dirty="0"/>
          </a:p>
        </p:txBody>
      </p:sp>
      <p:sp>
        <p:nvSpPr>
          <p:cNvPr id="56359" name="Rectangle 39"/>
          <p:cNvSpPr>
            <a:spLocks noChangeArrowheads="1"/>
          </p:cNvSpPr>
          <p:nvPr/>
        </p:nvSpPr>
        <p:spPr bwMode="auto">
          <a:xfrm>
            <a:off x="5409248" y="2458879"/>
            <a:ext cx="3051810" cy="74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/>
            </a:prstShdw>
          </a:effectLst>
        </p:spPr>
        <p:txBody>
          <a:bodyPr lIns="82296" tIns="41148" rIns="82296" bIns="41148">
            <a:spAutoFit/>
          </a:bodyPr>
          <a:lstStyle/>
          <a:p>
            <a:r>
              <a:rPr lang="en-GB" sz="4300" b="1" dirty="0"/>
              <a:t>15-29 years</a:t>
            </a:r>
            <a:endParaRPr lang="en-US" sz="4300" b="1" dirty="0"/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152400" y="76200"/>
            <a:ext cx="88392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facts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cap="all" spc="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事实</a:t>
            </a:r>
            <a:endParaRPr kumimoji="0" lang="en-US" sz="3200" b="1" i="0" u="none" strike="noStrike" kern="1200" cap="all" spc="2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81000" y="2819400"/>
            <a:ext cx="8423910" cy="2953227"/>
            <a:chOff x="272" y="1248"/>
            <a:chExt cx="5896" cy="2067"/>
          </a:xfrm>
        </p:grpSpPr>
        <p:pic>
          <p:nvPicPr>
            <p:cNvPr id="17411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2" y="1248"/>
              <a:ext cx="5896" cy="2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2" name="Rectangle 4"/>
            <p:cNvSpPr>
              <a:spLocks noChangeArrowheads="1"/>
            </p:cNvSpPr>
            <p:nvPr/>
          </p:nvSpPr>
          <p:spPr bwMode="auto">
            <a:xfrm>
              <a:off x="932" y="1357"/>
              <a:ext cx="726" cy="2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600" dirty="0"/>
                <a:t>Population</a:t>
              </a:r>
              <a:endParaRPr lang="en-US" sz="1600" dirty="0"/>
            </a:p>
          </p:txBody>
        </p:sp>
        <p:sp>
          <p:nvSpPr>
            <p:cNvPr id="17413" name="Rectangle 5"/>
            <p:cNvSpPr>
              <a:spLocks noChangeArrowheads="1"/>
            </p:cNvSpPr>
            <p:nvPr/>
          </p:nvSpPr>
          <p:spPr bwMode="auto">
            <a:xfrm>
              <a:off x="2610" y="1357"/>
              <a:ext cx="1224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600" dirty="0"/>
                <a:t>Road traffic deaths </a:t>
              </a:r>
              <a:endParaRPr lang="en-US" sz="1600" dirty="0"/>
            </a:p>
          </p:txBody>
        </p:sp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4606" y="1311"/>
              <a:ext cx="1224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600" dirty="0"/>
                <a:t>Registered vehicles</a:t>
              </a:r>
              <a:endParaRPr lang="en-US" sz="1600" dirty="0"/>
            </a:p>
          </p:txBody>
        </p:sp>
      </p:grp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52600"/>
            <a:ext cx="8132445" cy="1143000"/>
          </a:xfrm>
          <a:noFill/>
          <a:ln>
            <a:miter lim="800000"/>
            <a:headEnd/>
            <a:tailEnd/>
          </a:ln>
        </p:spPr>
        <p:txBody>
          <a:bodyPr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GB" sz="1800" dirty="0" smtClean="0">
                <a:solidFill>
                  <a:schemeClr val="tx1"/>
                </a:solidFill>
                <a:latin typeface="+mn-lt"/>
              </a:rPr>
              <a:t>90% of road traffic deaths and injuries occur in low-income and middle-income countries which have only 48% of the world's registered vehicles </a:t>
            </a:r>
            <a:br>
              <a:rPr lang="en-GB" sz="1800" dirty="0" smtClean="0">
                <a:solidFill>
                  <a:schemeClr val="tx1"/>
                </a:solidFill>
                <a:latin typeface="+mn-lt"/>
              </a:rPr>
            </a:br>
            <a:r>
              <a:rPr lang="zh-CN" alt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90</a:t>
            </a:r>
            <a:r>
              <a:rPr lang="zh-CN" altLang="en-US" sz="1600" dirty="0">
                <a:solidFill>
                  <a:schemeClr val="tx1"/>
                </a:solidFill>
                <a:latin typeface="+mn-lt"/>
              </a:rPr>
              <a:t>％的道路交通死亡和伤害发生在仅有世界注册车辆的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48</a:t>
            </a:r>
            <a:r>
              <a:rPr lang="zh-CN" altLang="en-US" sz="1600" dirty="0">
                <a:solidFill>
                  <a:schemeClr val="tx1"/>
                </a:solidFill>
                <a:latin typeface="+mn-lt"/>
              </a:rPr>
              <a:t>％的低收入和中等收入</a:t>
            </a:r>
            <a:r>
              <a:rPr lang="zh-CN" altLang="en-US" sz="1600" dirty="0" smtClean="0">
                <a:solidFill>
                  <a:schemeClr val="tx1"/>
                </a:solidFill>
                <a:latin typeface="+mn-lt"/>
              </a:rPr>
              <a:t>国家</a:t>
            </a:r>
            <a:r>
              <a:rPr lang="en-US" altLang="zh-CN" sz="16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en-US" altLang="zh-CN" sz="1600" dirty="0" smtClean="0">
                <a:solidFill>
                  <a:schemeClr val="tx1"/>
                </a:solidFill>
                <a:latin typeface="+mn-lt"/>
              </a:rPr>
            </a:br>
            <a:endParaRPr lang="en-US" sz="16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457200"/>
            <a:ext cx="7467600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3200" cap="all" dirty="0" smtClean="0">
                <a:solidFill>
                  <a:schemeClr val="bg1"/>
                </a:solidFill>
                <a:latin typeface="+mj-lt"/>
              </a:rPr>
              <a:t>Deaths vs vehicle ownership</a:t>
            </a:r>
          </a:p>
          <a:p>
            <a:pPr algn="ctr">
              <a:lnSpc>
                <a:spcPct val="95000"/>
              </a:lnSpc>
            </a:pPr>
            <a:r>
              <a:rPr lang="zh-CN" altLang="en-US" sz="3200" cap="all" dirty="0" smtClean="0">
                <a:solidFill>
                  <a:schemeClr val="bg1"/>
                </a:solidFill>
                <a:latin typeface="+mj-lt"/>
              </a:rPr>
              <a:t>死亡</a:t>
            </a:r>
            <a:r>
              <a:rPr lang="en-US" altLang="zh-CN" sz="3200" cap="all" dirty="0" smtClean="0">
                <a:solidFill>
                  <a:schemeClr val="bg1"/>
                </a:solidFill>
                <a:latin typeface="+mj-lt"/>
              </a:rPr>
              <a:t>VS</a:t>
            </a:r>
            <a:r>
              <a:rPr lang="zh-CN" altLang="en-US" sz="3200" cap="all" dirty="0" smtClean="0">
                <a:solidFill>
                  <a:schemeClr val="bg1"/>
                </a:solidFill>
                <a:latin typeface="+mj-lt"/>
              </a:rPr>
              <a:t>车主</a:t>
            </a:r>
            <a:endParaRPr lang="en-US" sz="32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3796" name="Picture 4" descr="asleep at the whe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1575" y="304800"/>
            <a:ext cx="43132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70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perspective</a:t>
            </a:r>
            <a:br>
              <a:rPr lang="en-US" dirty="0" smtClean="0"/>
            </a:br>
            <a:r>
              <a:rPr lang="zh-CN" altLang="en-US" dirty="0" smtClean="0"/>
              <a:t>地区期望值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05000"/>
            <a:ext cx="8006715" cy="261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5800" y="4648200"/>
            <a:ext cx="797099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5000"/>
              </a:lnSpc>
            </a:pPr>
            <a:r>
              <a:rPr lang="en-US" dirty="0"/>
              <a:t>Road traffic injury fatality rates* per 100 000 population, by WHO region and income group</a:t>
            </a:r>
            <a:r>
              <a:rPr lang="en-US" b="1" dirty="0">
                <a:solidFill>
                  <a:srgbClr val="000000"/>
                </a:solidFill>
              </a:rPr>
              <a:t> </a:t>
            </a:r>
            <a:endParaRPr lang="en-US" b="1" dirty="0" smtClean="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zh-CN" altLang="en-US" b="1" dirty="0">
                <a:solidFill>
                  <a:srgbClr val="000000"/>
                </a:solidFill>
              </a:rPr>
              <a:t>世卫组织区域和收入</a:t>
            </a:r>
            <a:r>
              <a:rPr lang="zh-CN" altLang="en-US" b="1" dirty="0" smtClean="0">
                <a:solidFill>
                  <a:srgbClr val="000000"/>
                </a:solidFill>
              </a:rPr>
              <a:t>群体中每</a:t>
            </a:r>
            <a:r>
              <a:rPr lang="en-US" altLang="zh-CN" b="1" dirty="0">
                <a:solidFill>
                  <a:srgbClr val="000000"/>
                </a:solidFill>
              </a:rPr>
              <a:t>10</a:t>
            </a:r>
            <a:r>
              <a:rPr lang="zh-CN" altLang="en-US" b="1" dirty="0">
                <a:solidFill>
                  <a:srgbClr val="000000"/>
                </a:solidFill>
              </a:rPr>
              <a:t>万人口的道路交通伤害死亡率*</a:t>
            </a:r>
          </a:p>
          <a:p>
            <a:pPr>
              <a:lnSpc>
                <a:spcPct val="95000"/>
              </a:lnSpc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ChangeArrowheads="1"/>
          </p:cNvSpPr>
          <p:nvPr/>
        </p:nvSpPr>
        <p:spPr bwMode="auto">
          <a:xfrm>
            <a:off x="152400" y="152400"/>
            <a:ext cx="8839199" cy="5334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95000"/>
              </a:lnSpc>
            </a:pPr>
            <a:r>
              <a:rPr lang="en-US" sz="3200" cap="all" dirty="0">
                <a:solidFill>
                  <a:schemeClr val="bg1"/>
                </a:solidFill>
                <a:latin typeface="+mj-lt"/>
              </a:rPr>
              <a:t>Everybody's </a:t>
            </a:r>
            <a:r>
              <a:rPr lang="en-US" sz="3200" cap="all" dirty="0" smtClean="0">
                <a:solidFill>
                  <a:schemeClr val="bg1"/>
                </a:solidFill>
                <a:latin typeface="+mj-lt"/>
              </a:rPr>
              <a:t>Decade</a:t>
            </a:r>
          </a:p>
          <a:p>
            <a:pPr algn="ctr">
              <a:lnSpc>
                <a:spcPct val="95000"/>
              </a:lnSpc>
            </a:pPr>
            <a:r>
              <a:rPr lang="zh-CN" altLang="en-US" sz="2400" cap="all" dirty="0" smtClean="0">
                <a:solidFill>
                  <a:schemeClr val="bg1"/>
                </a:solidFill>
                <a:latin typeface="+mj-lt"/>
              </a:rPr>
              <a:t>每个人的十年</a:t>
            </a:r>
            <a:endParaRPr lang="en-US" sz="2400" cap="all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577590" y="707232"/>
            <a:ext cx="1577340" cy="1508760"/>
            <a:chOff x="1803400" y="1143000"/>
            <a:chExt cx="1752600" cy="1676400"/>
          </a:xfrm>
        </p:grpSpPr>
        <p:sp>
          <p:nvSpPr>
            <p:cNvPr id="22" name="Diamond 21"/>
            <p:cNvSpPr>
              <a:spLocks noChangeArrowheads="1"/>
            </p:cNvSpPr>
            <p:nvPr/>
          </p:nvSpPr>
          <p:spPr bwMode="auto">
            <a:xfrm>
              <a:off x="1803400" y="1143000"/>
              <a:ext cx="1752600" cy="1676400"/>
            </a:xfrm>
            <a:prstGeom prst="diamond">
              <a:avLst/>
            </a:prstGeom>
            <a:solidFill>
              <a:srgbClr val="FFB80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7119" name="Rectangle 15"/>
            <p:cNvSpPr>
              <a:spLocks noChangeArrowheads="1"/>
            </p:cNvSpPr>
            <p:nvPr/>
          </p:nvSpPr>
          <p:spPr bwMode="auto">
            <a:xfrm>
              <a:off x="2039938" y="1524000"/>
              <a:ext cx="1439862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r>
                <a:rPr lang="en-GB" sz="17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Private </a:t>
              </a:r>
            </a:p>
            <a:p>
              <a:pPr algn="ctr"/>
              <a:r>
                <a:rPr lang="en-GB" sz="17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Companies</a:t>
              </a:r>
            </a:p>
            <a:p>
              <a:pPr algn="ctr"/>
              <a:r>
                <a:rPr lang="zh-CN" altLang="en-US" sz="17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私人公司</a:t>
              </a:r>
              <a:endParaRPr lang="en-US" sz="1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3966210" y="4577715"/>
            <a:ext cx="1577340" cy="1508760"/>
            <a:chOff x="1803400" y="4876800"/>
            <a:chExt cx="1752600" cy="1676400"/>
          </a:xfrm>
        </p:grpSpPr>
        <p:sp>
          <p:nvSpPr>
            <p:cNvPr id="19" name="Diamond 18"/>
            <p:cNvSpPr>
              <a:spLocks noChangeArrowheads="1"/>
            </p:cNvSpPr>
            <p:nvPr/>
          </p:nvSpPr>
          <p:spPr bwMode="auto">
            <a:xfrm>
              <a:off x="1803400" y="4876800"/>
              <a:ext cx="1752600" cy="1676400"/>
            </a:xfrm>
            <a:prstGeom prst="diamond">
              <a:avLst/>
            </a:prstGeom>
            <a:solidFill>
              <a:srgbClr val="FFB80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7118" name="Rectangle 14"/>
            <p:cNvSpPr>
              <a:spLocks noChangeArrowheads="1"/>
            </p:cNvSpPr>
            <p:nvPr/>
          </p:nvSpPr>
          <p:spPr bwMode="auto">
            <a:xfrm>
              <a:off x="2032000" y="5519738"/>
              <a:ext cx="1439863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Nongovernmental</a:t>
              </a:r>
            </a:p>
            <a:p>
              <a:pPr algn="ctr"/>
              <a:r>
                <a:rPr lang="en-GB" sz="16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Organizations</a:t>
              </a:r>
            </a:p>
            <a:p>
              <a:pPr algn="ctr"/>
              <a:r>
                <a:rPr lang="zh-CN" altLang="en-US" sz="1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非</a:t>
              </a:r>
              <a:r>
                <a:rPr lang="zh-CN" altLang="en-US" sz="16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政府组织</a:t>
              </a:r>
              <a:endParaRPr lang="en-US" sz="1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48168" name="Line 40"/>
          <p:cNvSpPr>
            <a:spLocks noChangeShapeType="1"/>
          </p:cNvSpPr>
          <p:nvPr/>
        </p:nvSpPr>
        <p:spPr bwMode="auto">
          <a:xfrm flipV="1">
            <a:off x="3276124" y="3817620"/>
            <a:ext cx="712946" cy="1037273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67" name="Line 39"/>
          <p:cNvSpPr>
            <a:spLocks noChangeShapeType="1"/>
          </p:cNvSpPr>
          <p:nvPr/>
        </p:nvSpPr>
        <p:spPr bwMode="auto">
          <a:xfrm flipH="1" flipV="1">
            <a:off x="2951798" y="2263140"/>
            <a:ext cx="842963" cy="77724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69" name="Line 41"/>
          <p:cNvSpPr>
            <a:spLocks noChangeShapeType="1"/>
          </p:cNvSpPr>
          <p:nvPr/>
        </p:nvSpPr>
        <p:spPr bwMode="auto">
          <a:xfrm flipH="1">
            <a:off x="2368868" y="3298984"/>
            <a:ext cx="1101567" cy="260033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63" name="Line 35"/>
          <p:cNvSpPr>
            <a:spLocks noChangeShapeType="1"/>
          </p:cNvSpPr>
          <p:nvPr/>
        </p:nvSpPr>
        <p:spPr bwMode="auto">
          <a:xfrm flipH="1" flipV="1">
            <a:off x="5154930" y="1484472"/>
            <a:ext cx="972979" cy="65723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61" name="Line 33"/>
          <p:cNvSpPr>
            <a:spLocks noChangeShapeType="1"/>
          </p:cNvSpPr>
          <p:nvPr/>
        </p:nvSpPr>
        <p:spPr bwMode="auto">
          <a:xfrm>
            <a:off x="3534728" y="5503545"/>
            <a:ext cx="648653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60" name="Line 32"/>
          <p:cNvSpPr>
            <a:spLocks noChangeShapeType="1"/>
          </p:cNvSpPr>
          <p:nvPr/>
        </p:nvSpPr>
        <p:spPr bwMode="auto">
          <a:xfrm flipV="1">
            <a:off x="6127909" y="2846070"/>
            <a:ext cx="0" cy="1035844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59" name="Line 31"/>
          <p:cNvSpPr>
            <a:spLocks noChangeShapeType="1"/>
          </p:cNvSpPr>
          <p:nvPr/>
        </p:nvSpPr>
        <p:spPr bwMode="auto">
          <a:xfrm flipV="1">
            <a:off x="5220653" y="4660583"/>
            <a:ext cx="582930" cy="452914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58" name="Line 30"/>
          <p:cNvSpPr>
            <a:spLocks noChangeShapeType="1"/>
          </p:cNvSpPr>
          <p:nvPr/>
        </p:nvSpPr>
        <p:spPr bwMode="auto">
          <a:xfrm flipH="1" flipV="1">
            <a:off x="1850232" y="2067402"/>
            <a:ext cx="130016" cy="1102995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57" name="Line 29"/>
          <p:cNvSpPr>
            <a:spLocks noChangeShapeType="1"/>
          </p:cNvSpPr>
          <p:nvPr/>
        </p:nvSpPr>
        <p:spPr bwMode="auto">
          <a:xfrm flipV="1">
            <a:off x="4766310" y="2586038"/>
            <a:ext cx="842963" cy="584359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56" name="Line 28"/>
          <p:cNvSpPr>
            <a:spLocks noChangeShapeType="1"/>
          </p:cNvSpPr>
          <p:nvPr/>
        </p:nvSpPr>
        <p:spPr bwMode="auto">
          <a:xfrm>
            <a:off x="4702017" y="3623310"/>
            <a:ext cx="775811" cy="452914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55" name="Line 27"/>
          <p:cNvSpPr>
            <a:spLocks noChangeShapeType="1"/>
          </p:cNvSpPr>
          <p:nvPr/>
        </p:nvSpPr>
        <p:spPr bwMode="auto">
          <a:xfrm>
            <a:off x="1980248" y="4141947"/>
            <a:ext cx="388620" cy="907256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54" name="Line 26"/>
          <p:cNvSpPr>
            <a:spLocks noChangeShapeType="1"/>
          </p:cNvSpPr>
          <p:nvPr/>
        </p:nvSpPr>
        <p:spPr bwMode="auto">
          <a:xfrm flipV="1">
            <a:off x="2757488" y="1484472"/>
            <a:ext cx="907257" cy="130016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8153" name="Line 25"/>
          <p:cNvSpPr>
            <a:spLocks noChangeShapeType="1"/>
          </p:cNvSpPr>
          <p:nvPr/>
        </p:nvSpPr>
        <p:spPr bwMode="auto">
          <a:xfrm flipH="1" flipV="1">
            <a:off x="4377690" y="2197418"/>
            <a:ext cx="0" cy="454343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310164" y="2827497"/>
            <a:ext cx="1577340" cy="1508760"/>
            <a:chOff x="50800" y="3657600"/>
            <a:chExt cx="1752600" cy="1676400"/>
          </a:xfrm>
        </p:grpSpPr>
        <p:sp>
          <p:nvSpPr>
            <p:cNvPr id="2" name="Diamond 16"/>
            <p:cNvSpPr>
              <a:spLocks noChangeArrowheads="1"/>
            </p:cNvSpPr>
            <p:nvPr/>
          </p:nvSpPr>
          <p:spPr bwMode="auto">
            <a:xfrm>
              <a:off x="50800" y="3657600"/>
              <a:ext cx="1752600" cy="1676400"/>
            </a:xfrm>
            <a:prstGeom prst="diamond">
              <a:avLst/>
            </a:prstGeom>
            <a:solidFill>
              <a:srgbClr val="FFB80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" name="Rectangle 13"/>
            <p:cNvSpPr>
              <a:spLocks noChangeArrowheads="1"/>
            </p:cNvSpPr>
            <p:nvPr/>
          </p:nvSpPr>
          <p:spPr bwMode="auto">
            <a:xfrm>
              <a:off x="203200" y="4191000"/>
              <a:ext cx="1439862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7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Policy-Makers</a:t>
              </a:r>
            </a:p>
            <a:p>
              <a:pPr algn="ctr"/>
              <a:r>
                <a:rPr lang="zh-CN" altLang="en-US" sz="17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政策制定者</a:t>
              </a:r>
              <a:endParaRPr lang="en-US" sz="1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1720215" y="1225868"/>
            <a:ext cx="1577340" cy="1508760"/>
            <a:chOff x="2489200" y="2590800"/>
            <a:chExt cx="1752600" cy="1676400"/>
          </a:xfrm>
        </p:grpSpPr>
        <p:sp>
          <p:nvSpPr>
            <p:cNvPr id="4" name="Diamond 19"/>
            <p:cNvSpPr>
              <a:spLocks noChangeArrowheads="1"/>
            </p:cNvSpPr>
            <p:nvPr/>
          </p:nvSpPr>
          <p:spPr bwMode="auto">
            <a:xfrm>
              <a:off x="2489200" y="2590800"/>
              <a:ext cx="1752600" cy="1676400"/>
            </a:xfrm>
            <a:prstGeom prst="diamond">
              <a:avLst/>
            </a:prstGeom>
            <a:solidFill>
              <a:srgbClr val="FFB80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2641600" y="3124200"/>
              <a:ext cx="1439863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7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Victims</a:t>
              </a:r>
              <a:r>
                <a:rPr lang="en-GB" sz="1700" dirty="0">
                  <a:latin typeface="Calibri" pitchFamily="34" charset="0"/>
                </a:rPr>
                <a:t> </a:t>
              </a:r>
              <a:r>
                <a:rPr lang="en-GB" sz="17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and </a:t>
              </a:r>
            </a:p>
            <a:p>
              <a:pPr algn="ctr"/>
              <a:r>
                <a:rPr lang="en-GB" sz="17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Survivors</a:t>
              </a:r>
            </a:p>
            <a:p>
              <a:pPr algn="ctr"/>
              <a:r>
                <a:rPr lang="zh-CN" altLang="en-US" sz="17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受害者和幸存者</a:t>
              </a:r>
              <a:endParaRPr lang="en-US" sz="1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5327809" y="3493294"/>
            <a:ext cx="1577340" cy="1508760"/>
            <a:chOff x="3784600" y="4267200"/>
            <a:chExt cx="1752600" cy="1676400"/>
          </a:xfrm>
        </p:grpSpPr>
        <p:sp>
          <p:nvSpPr>
            <p:cNvPr id="21" name="Diamond 20"/>
            <p:cNvSpPr>
              <a:spLocks noChangeArrowheads="1"/>
            </p:cNvSpPr>
            <p:nvPr/>
          </p:nvSpPr>
          <p:spPr bwMode="auto">
            <a:xfrm>
              <a:off x="3784600" y="4267200"/>
              <a:ext cx="1752600" cy="1676400"/>
            </a:xfrm>
            <a:prstGeom prst="diamond">
              <a:avLst/>
            </a:prstGeom>
            <a:solidFill>
              <a:srgbClr val="FFB80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7120" name="Rectangle 16"/>
            <p:cNvSpPr>
              <a:spLocks noChangeArrowheads="1"/>
            </p:cNvSpPr>
            <p:nvPr/>
          </p:nvSpPr>
          <p:spPr bwMode="auto">
            <a:xfrm>
              <a:off x="3937000" y="4876800"/>
              <a:ext cx="1439862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Young</a:t>
              </a:r>
              <a:r>
                <a:rPr lang="en-GB" sz="1600" dirty="0">
                  <a:latin typeface="Calibri" pitchFamily="34" charset="0"/>
                </a:rPr>
                <a:t> </a:t>
              </a:r>
            </a:p>
            <a:p>
              <a:pPr algn="ctr"/>
              <a:r>
                <a:rPr lang="en-GB" sz="1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People</a:t>
              </a:r>
            </a:p>
            <a:p>
              <a:pPr algn="ctr"/>
              <a:r>
                <a:rPr lang="zh-CN" altLang="en-US" sz="1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年轻群体</a:t>
              </a:r>
              <a:endPara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11" name="Group 24"/>
          <p:cNvGrpSpPr>
            <a:grpSpLocks/>
          </p:cNvGrpSpPr>
          <p:nvPr/>
        </p:nvGrpSpPr>
        <p:grpSpPr bwMode="auto">
          <a:xfrm>
            <a:off x="5327809" y="1550194"/>
            <a:ext cx="1577340" cy="1508760"/>
            <a:chOff x="5765800" y="1447800"/>
            <a:chExt cx="1752600" cy="1676400"/>
          </a:xfrm>
        </p:grpSpPr>
        <p:sp>
          <p:nvSpPr>
            <p:cNvPr id="23" name="Diamond 22"/>
            <p:cNvSpPr>
              <a:spLocks noChangeArrowheads="1"/>
            </p:cNvSpPr>
            <p:nvPr/>
          </p:nvSpPr>
          <p:spPr bwMode="auto">
            <a:xfrm>
              <a:off x="5765800" y="1447800"/>
              <a:ext cx="1752600" cy="1676400"/>
            </a:xfrm>
            <a:prstGeom prst="diamond">
              <a:avLst/>
            </a:prstGeom>
            <a:solidFill>
              <a:srgbClr val="FFB80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7122" name="Rectangle 18"/>
            <p:cNvSpPr>
              <a:spLocks noChangeArrowheads="1"/>
            </p:cNvSpPr>
            <p:nvPr/>
          </p:nvSpPr>
          <p:spPr bwMode="auto">
            <a:xfrm>
              <a:off x="5842000" y="1981200"/>
              <a:ext cx="1439862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7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Media</a:t>
              </a:r>
              <a:r>
                <a:rPr lang="zh-CN" altLang="en-US" sz="17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媒体</a:t>
              </a:r>
              <a:endParaRPr lang="en-US" sz="1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2174558" y="4464845"/>
            <a:ext cx="1577340" cy="1555908"/>
            <a:chOff x="2489200" y="2590800"/>
            <a:chExt cx="1752600" cy="1676400"/>
          </a:xfrm>
        </p:grpSpPr>
        <p:sp>
          <p:nvSpPr>
            <p:cNvPr id="20" name="Diamond 19"/>
            <p:cNvSpPr>
              <a:spLocks noChangeArrowheads="1"/>
            </p:cNvSpPr>
            <p:nvPr/>
          </p:nvSpPr>
          <p:spPr bwMode="auto">
            <a:xfrm>
              <a:off x="2489200" y="2590800"/>
              <a:ext cx="1752600" cy="1676400"/>
            </a:xfrm>
            <a:prstGeom prst="diamond">
              <a:avLst/>
            </a:prstGeom>
            <a:solidFill>
              <a:srgbClr val="FFB80F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7121" name="Rectangle 17"/>
            <p:cNvSpPr>
              <a:spLocks noChangeArrowheads="1"/>
            </p:cNvSpPr>
            <p:nvPr/>
          </p:nvSpPr>
          <p:spPr bwMode="auto">
            <a:xfrm>
              <a:off x="2641600" y="3124969"/>
              <a:ext cx="1439863" cy="575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International</a:t>
              </a:r>
            </a:p>
            <a:p>
              <a:pPr algn="ctr"/>
              <a:r>
                <a:rPr lang="en-GB" sz="16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Organizations</a:t>
              </a:r>
            </a:p>
            <a:p>
              <a:pPr algn="ctr"/>
              <a:r>
                <a:rPr lang="zh-CN" altLang="en-US" sz="16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</a:rPr>
                <a:t>国际组织</a:t>
              </a:r>
              <a:endParaRPr 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48162" name="Line 34"/>
          <p:cNvSpPr>
            <a:spLocks noChangeShapeType="1"/>
          </p:cNvSpPr>
          <p:nvPr/>
        </p:nvSpPr>
        <p:spPr bwMode="auto">
          <a:xfrm flipH="1" flipV="1">
            <a:off x="4313397" y="3883343"/>
            <a:ext cx="388620" cy="77724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17" name="Diamond 16"/>
          <p:cNvSpPr>
            <a:spLocks noChangeArrowheads="1"/>
          </p:cNvSpPr>
          <p:nvPr/>
        </p:nvSpPr>
        <p:spPr bwMode="auto">
          <a:xfrm>
            <a:off x="3449003" y="2521744"/>
            <a:ext cx="1577340" cy="1508760"/>
          </a:xfrm>
          <a:prstGeom prst="diamond">
            <a:avLst/>
          </a:prstGeom>
          <a:solidFill>
            <a:srgbClr val="FF99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82296" tIns="41148" rIns="82296" bIns="41148" anchor="ctr"/>
          <a:lstStyle/>
          <a:p>
            <a:pPr algn="ctr"/>
            <a:endParaRPr lang="en-US">
              <a:latin typeface="Arial" pitchFamily="34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3600450" y="2974658"/>
            <a:ext cx="1295877" cy="51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296" tIns="41148" rIns="82296" bIns="41148" anchor="ctr"/>
          <a:lstStyle/>
          <a:p>
            <a:pPr algn="ctr"/>
            <a:r>
              <a:rPr lang="en-GB" sz="1700" b="1" dirty="0">
                <a:latin typeface="Calibri" pitchFamily="34" charset="0"/>
              </a:rPr>
              <a:t>A CULTURE </a:t>
            </a:r>
          </a:p>
          <a:p>
            <a:pPr algn="ctr"/>
            <a:r>
              <a:rPr lang="en-GB" sz="1700" b="1" dirty="0">
                <a:latin typeface="Calibri" pitchFamily="34" charset="0"/>
              </a:rPr>
              <a:t>OF </a:t>
            </a:r>
            <a:r>
              <a:rPr lang="en-GB" sz="1700" b="1" dirty="0" smtClean="0">
                <a:latin typeface="Calibri" pitchFamily="34" charset="0"/>
              </a:rPr>
              <a:t>SAFETY</a:t>
            </a:r>
          </a:p>
          <a:p>
            <a:pPr algn="ctr"/>
            <a:r>
              <a:rPr lang="zh-CN" altLang="en-US" sz="1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文化安全</a:t>
            </a:r>
            <a:r>
              <a:rPr lang="en-GB" sz="17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endParaRPr lang="en-US" sz="17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6237288"/>
            <a:ext cx="3003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304800" y="1752600"/>
            <a:ext cx="3643313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en-GB" dirty="0">
                <a:cs typeface="Arial" charset="0"/>
              </a:rPr>
              <a:t>1.2 million deaths a </a:t>
            </a:r>
            <a:r>
              <a:rPr lang="en-GB" dirty="0" smtClean="0">
                <a:cs typeface="Arial" charset="0"/>
              </a:rPr>
              <a:t>year</a:t>
            </a:r>
          </a:p>
          <a:p>
            <a:pPr>
              <a:buClr>
                <a:srgbClr val="9CAAA2"/>
              </a:buClr>
              <a:tabLst>
                <a:tab pos="228600" algn="l"/>
              </a:tabLst>
            </a:pPr>
            <a:r>
              <a:rPr lang="en-GB" altLang="zh-CN" dirty="0">
                <a:cs typeface="Arial" charset="0"/>
              </a:rPr>
              <a:t> </a:t>
            </a:r>
            <a:r>
              <a:rPr lang="en-GB" altLang="zh-CN" dirty="0" smtClean="0">
                <a:cs typeface="Arial" charset="0"/>
              </a:rPr>
              <a:t>    </a:t>
            </a:r>
            <a:r>
              <a:rPr lang="zh-CN" altLang="en-US" dirty="0" smtClean="0">
                <a:cs typeface="Arial" charset="0"/>
              </a:rPr>
              <a:t>每年</a:t>
            </a:r>
            <a:r>
              <a:rPr lang="zh-CN" altLang="en-US" dirty="0">
                <a:cs typeface="Arial" charset="0"/>
              </a:rPr>
              <a:t>有</a:t>
            </a:r>
            <a:r>
              <a:rPr lang="en-US" altLang="zh-CN" dirty="0">
                <a:cs typeface="Arial" charset="0"/>
              </a:rPr>
              <a:t>120</a:t>
            </a:r>
            <a:r>
              <a:rPr lang="zh-CN" altLang="en-US" dirty="0">
                <a:cs typeface="Arial" charset="0"/>
              </a:rPr>
              <a:t>万人死亡</a:t>
            </a: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endParaRPr lang="en-GB" dirty="0" smtClean="0">
              <a:cs typeface="Arial" charset="0"/>
            </a:endParaRP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endParaRPr lang="en-GB" dirty="0">
              <a:cs typeface="Arial" charset="0"/>
            </a:endParaRP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en-GB" dirty="0">
                <a:cs typeface="Arial" charset="0"/>
              </a:rPr>
              <a:t>20-50 million are injured or </a:t>
            </a:r>
            <a:r>
              <a:rPr lang="en-GB" dirty="0" smtClean="0">
                <a:cs typeface="Arial" charset="0"/>
              </a:rPr>
              <a:t>disabled</a:t>
            </a:r>
          </a:p>
          <a:p>
            <a:pPr>
              <a:buClr>
                <a:srgbClr val="9CAAA2"/>
              </a:buClr>
              <a:tabLst>
                <a:tab pos="228600" algn="l"/>
              </a:tabLst>
            </a:pPr>
            <a:r>
              <a:rPr lang="en-GB" altLang="zh-CN" dirty="0">
                <a:cs typeface="Arial" charset="0"/>
              </a:rPr>
              <a:t> </a:t>
            </a:r>
            <a:r>
              <a:rPr lang="en-GB" altLang="zh-CN" dirty="0" smtClean="0">
                <a:cs typeface="Arial" charset="0"/>
              </a:rPr>
              <a:t>   </a:t>
            </a:r>
            <a:r>
              <a:rPr lang="zh-CN" altLang="en-US" dirty="0" smtClean="0">
                <a:cs typeface="Arial" charset="0"/>
              </a:rPr>
              <a:t>有</a:t>
            </a:r>
            <a:r>
              <a:rPr lang="en-US" altLang="zh-CN" dirty="0">
                <a:cs typeface="Arial" charset="0"/>
              </a:rPr>
              <a:t>2</a:t>
            </a:r>
            <a:r>
              <a:rPr lang="zh-CN" altLang="en-US" dirty="0">
                <a:cs typeface="Arial" charset="0"/>
              </a:rPr>
              <a:t>千万到</a:t>
            </a:r>
            <a:r>
              <a:rPr lang="en-US" altLang="zh-CN" dirty="0">
                <a:cs typeface="Arial" charset="0"/>
              </a:rPr>
              <a:t>5</a:t>
            </a:r>
            <a:r>
              <a:rPr lang="zh-CN" altLang="en-US" dirty="0">
                <a:cs typeface="Arial" charset="0"/>
              </a:rPr>
              <a:t>千万人受伤或残疾</a:t>
            </a: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endParaRPr lang="en-GB" dirty="0" smtClean="0">
              <a:cs typeface="Arial" charset="0"/>
            </a:endParaRP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endParaRPr lang="en-GB" dirty="0">
              <a:cs typeface="Arial" charset="0"/>
            </a:endParaRP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en-GB" dirty="0">
                <a:cs typeface="Arial" charset="0"/>
              </a:rPr>
              <a:t>11th leading cause of </a:t>
            </a:r>
            <a:r>
              <a:rPr lang="en-GB" dirty="0" smtClean="0">
                <a:cs typeface="Arial" charset="0"/>
              </a:rPr>
              <a:t>death</a:t>
            </a: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zh-CN" altLang="en-US" dirty="0">
                <a:cs typeface="Arial" charset="0"/>
              </a:rPr>
              <a:t>死亡</a:t>
            </a:r>
            <a:r>
              <a:rPr lang="zh-CN" altLang="en-US" dirty="0" smtClean="0">
                <a:cs typeface="Arial" charset="0"/>
              </a:rPr>
              <a:t>原因排第</a:t>
            </a:r>
            <a:r>
              <a:rPr lang="en-US" altLang="zh-CN" dirty="0" smtClean="0">
                <a:cs typeface="Arial" charset="0"/>
              </a:rPr>
              <a:t>11</a:t>
            </a:r>
            <a:r>
              <a:rPr lang="zh-CN" altLang="en-US" dirty="0" smtClean="0">
                <a:cs typeface="Arial" charset="0"/>
              </a:rPr>
              <a:t>位</a:t>
            </a:r>
            <a:endParaRPr lang="en-GB" dirty="0" smtClean="0">
              <a:cs typeface="Arial" charset="0"/>
            </a:endParaRP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endParaRPr lang="en-GB" dirty="0">
              <a:cs typeface="Arial" charset="0"/>
            </a:endParaRP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en-GB" dirty="0">
                <a:cs typeface="Arial" charset="0"/>
              </a:rPr>
              <a:t>account for 2.1% of all deaths </a:t>
            </a:r>
            <a:r>
              <a:rPr lang="en-GB" dirty="0" smtClean="0">
                <a:cs typeface="Arial" charset="0"/>
              </a:rPr>
              <a:t>globally</a:t>
            </a: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r>
              <a:rPr lang="zh-CN" altLang="en-US" dirty="0" smtClean="0">
                <a:cs typeface="Arial" charset="0"/>
              </a:rPr>
              <a:t>占</a:t>
            </a:r>
            <a:r>
              <a:rPr lang="zh-CN" altLang="en-US" dirty="0">
                <a:cs typeface="Arial" charset="0"/>
              </a:rPr>
              <a:t>全球所有</a:t>
            </a:r>
            <a:r>
              <a:rPr lang="zh-CN" altLang="en-US" dirty="0" smtClean="0">
                <a:cs typeface="Arial" charset="0"/>
              </a:rPr>
              <a:t>死亡人数的</a:t>
            </a:r>
            <a:r>
              <a:rPr lang="en-US" altLang="zh-CN" dirty="0">
                <a:cs typeface="Arial" charset="0"/>
              </a:rPr>
              <a:t>2.1</a:t>
            </a:r>
            <a:r>
              <a:rPr lang="zh-CN" altLang="en-US" dirty="0">
                <a:cs typeface="Arial" charset="0"/>
              </a:rPr>
              <a:t>％</a:t>
            </a:r>
          </a:p>
          <a:p>
            <a:pPr marL="282575" indent="-282575">
              <a:buClr>
                <a:srgbClr val="9CAAA2"/>
              </a:buClr>
              <a:buFont typeface="Wingdings" pitchFamily="2" charset="2"/>
              <a:buChar char="§"/>
              <a:tabLst>
                <a:tab pos="228600" algn="l"/>
              </a:tabLst>
            </a:pPr>
            <a:endParaRPr lang="en-GB" sz="2400" dirty="0">
              <a:cs typeface="Arial" charset="0"/>
            </a:endParaRPr>
          </a:p>
        </p:txBody>
      </p:sp>
      <p:pic>
        <p:nvPicPr>
          <p:cNvPr id="31748" name="Picture 7" descr="ECS Copyright Etienne Creux Pretoria Ne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828800"/>
            <a:ext cx="4822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8"/>
          <p:cNvSpPr>
            <a:spLocks noChangeArrowheads="1"/>
          </p:cNvSpPr>
          <p:nvPr/>
        </p:nvSpPr>
        <p:spPr bwMode="auto">
          <a:xfrm>
            <a:off x="6400800" y="5257800"/>
            <a:ext cx="24780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latin typeface="Courier New" pitchFamily="49" charset="0"/>
              </a:rPr>
              <a:t>Copyright Etienne Creux, Pretoria News</a:t>
            </a:r>
            <a:endParaRPr lang="en-GB">
              <a:latin typeface="Courier New" pitchFamily="49" charset="0"/>
            </a:endParaRPr>
          </a:p>
        </p:txBody>
      </p:sp>
      <p:sp>
        <p:nvSpPr>
          <p:cNvPr id="7271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839200" cy="1219200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pPr>
              <a:tabLst>
                <a:tab pos="449263" algn="l"/>
              </a:tabLst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huge public </a:t>
            </a:r>
            <a:r>
              <a:rPr lang="en-US" b="1" dirty="0">
                <a:solidFill>
                  <a:schemeClr val="bg1"/>
                </a:solidFill>
              </a:rPr>
              <a:t>health </a:t>
            </a:r>
            <a:r>
              <a:rPr lang="en-US" b="1" dirty="0" smtClean="0">
                <a:solidFill>
                  <a:schemeClr val="bg1"/>
                </a:solidFill>
              </a:rPr>
              <a:t>and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development problem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zh-CN" altLang="en-US" b="1" dirty="0"/>
              <a:t>巨大的公共卫生和发展问题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3962400" cy="36576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smtClean="0">
                <a:solidFill>
                  <a:srgbClr val="000000"/>
                </a:solidFill>
              </a:rPr>
              <a:t>November 2009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404813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None/>
            </a:pPr>
            <a:r>
              <a:rPr lang="en-GB" sz="2000" dirty="0" smtClean="0">
                <a:solidFill>
                  <a:srgbClr val="000000"/>
                </a:solidFill>
              </a:rPr>
              <a:t>Called for by Moscow Ministerial Declaration</a:t>
            </a:r>
          </a:p>
          <a:p>
            <a:pPr marL="404813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None/>
            </a:pPr>
            <a:r>
              <a:rPr lang="en-US" altLang="zh-CN" sz="2000" dirty="0">
                <a:solidFill>
                  <a:srgbClr val="000000"/>
                </a:solidFill>
              </a:rPr>
              <a:t>2009</a:t>
            </a:r>
            <a:r>
              <a:rPr lang="zh-CN" altLang="en-US" sz="2000" dirty="0">
                <a:solidFill>
                  <a:srgbClr val="000000"/>
                </a:solidFill>
              </a:rPr>
              <a:t>年</a:t>
            </a:r>
            <a:r>
              <a:rPr lang="en-US" altLang="zh-CN" sz="2000" dirty="0">
                <a:solidFill>
                  <a:srgbClr val="000000"/>
                </a:solidFill>
              </a:rPr>
              <a:t>11</a:t>
            </a:r>
            <a:r>
              <a:rPr lang="zh-CN" altLang="en-US" sz="2000" dirty="0">
                <a:solidFill>
                  <a:srgbClr val="000000"/>
                </a:solidFill>
              </a:rPr>
              <a:t>月莫斯科</a:t>
            </a:r>
            <a:r>
              <a:rPr lang="zh-CN" altLang="en-US" sz="2000" dirty="0" smtClean="0">
                <a:solidFill>
                  <a:srgbClr val="000000"/>
                </a:solidFill>
              </a:rPr>
              <a:t>部长呼吁</a:t>
            </a:r>
            <a:endParaRPr lang="zh-CN" altLang="en-US" sz="2000" dirty="0">
              <a:solidFill>
                <a:srgbClr val="000000"/>
              </a:solidFill>
            </a:endParaRPr>
          </a:p>
          <a:p>
            <a:pPr marL="404813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  <a:p>
            <a:pPr marL="0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Font typeface="Wingdings" pitchFamily="2" charset="2"/>
              <a:buChar char="u"/>
            </a:pPr>
            <a:r>
              <a:rPr lang="en-US" sz="2400" dirty="0" smtClean="0">
                <a:solidFill>
                  <a:srgbClr val="000000"/>
                </a:solidFill>
              </a:rPr>
              <a:t> March 2010</a:t>
            </a:r>
          </a:p>
          <a:p>
            <a:pPr marL="404813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Tabled by Russian Federation, co-sponsored by 100 countries</a:t>
            </a:r>
          </a:p>
          <a:p>
            <a:pPr marL="404813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&amp; declared by the United National General Assembly</a:t>
            </a:r>
          </a:p>
          <a:p>
            <a:pPr marL="404813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None/>
            </a:pPr>
            <a:r>
              <a:rPr lang="en-US" altLang="zh-CN" sz="2000" dirty="0">
                <a:solidFill>
                  <a:srgbClr val="000000"/>
                </a:solidFill>
              </a:rPr>
              <a:t>2010</a:t>
            </a:r>
            <a:r>
              <a:rPr lang="zh-CN" altLang="en-US" sz="2000" dirty="0">
                <a:solidFill>
                  <a:srgbClr val="000000"/>
                </a:solidFill>
              </a:rPr>
              <a:t>年</a:t>
            </a:r>
            <a:r>
              <a:rPr lang="en-US" altLang="zh-CN" sz="2000" dirty="0">
                <a:solidFill>
                  <a:srgbClr val="000000"/>
                </a:solidFill>
              </a:rPr>
              <a:t>3</a:t>
            </a:r>
            <a:r>
              <a:rPr lang="zh-CN" altLang="en-US" sz="2000" dirty="0" smtClean="0">
                <a:solidFill>
                  <a:srgbClr val="000000"/>
                </a:solidFill>
              </a:rPr>
              <a:t>月由俄罗斯联邦制定，</a:t>
            </a:r>
            <a:r>
              <a:rPr lang="zh-CN" altLang="en-US" sz="2000" dirty="0">
                <a:solidFill>
                  <a:srgbClr val="000000"/>
                </a:solidFill>
              </a:rPr>
              <a:t>由</a:t>
            </a:r>
            <a:r>
              <a:rPr lang="en-US" altLang="zh-CN" sz="2000" dirty="0">
                <a:solidFill>
                  <a:srgbClr val="000000"/>
                </a:solidFill>
              </a:rPr>
              <a:t>100</a:t>
            </a:r>
            <a:r>
              <a:rPr lang="zh-CN" altLang="en-US" sz="2000" dirty="0">
                <a:solidFill>
                  <a:srgbClr val="000000"/>
                </a:solidFill>
              </a:rPr>
              <a:t>个国家共同赞助</a:t>
            </a:r>
          </a:p>
          <a:p>
            <a:pPr marL="404813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None/>
            </a:pPr>
            <a:r>
              <a:rPr lang="zh-CN" altLang="en-US" sz="2000" dirty="0">
                <a:solidFill>
                  <a:srgbClr val="000000"/>
                </a:solidFill>
              </a:rPr>
              <a:t>并由联合国大会宣布</a:t>
            </a:r>
          </a:p>
          <a:p>
            <a:pPr marL="404813" indent="0">
              <a:lnSpc>
                <a:spcPct val="95000"/>
              </a:lnSpc>
              <a:spcBef>
                <a:spcPct val="0"/>
              </a:spcBef>
              <a:buClr>
                <a:srgbClr val="F5BF0E"/>
              </a:buClr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Decade of action </a:t>
            </a:r>
            <a:br>
              <a:rPr lang="en-US" sz="2400" dirty="0" smtClean="0"/>
            </a:br>
            <a:r>
              <a:rPr lang="en-US" sz="2400" dirty="0" smtClean="0"/>
              <a:t>for road traffic safety 2011-2020</a:t>
            </a:r>
            <a:br>
              <a:rPr lang="en-US" sz="2400" dirty="0" smtClean="0"/>
            </a:br>
            <a:r>
              <a:rPr lang="zh-CN" altLang="en-US" sz="2400" dirty="0"/>
              <a:t>道路</a:t>
            </a:r>
            <a:r>
              <a:rPr lang="zh-CN" altLang="en-US" sz="2400" dirty="0" smtClean="0"/>
              <a:t>交通安全的十年期行动 </a:t>
            </a:r>
            <a:r>
              <a:rPr lang="en-US" altLang="zh-CN" sz="2400" dirty="0" smtClean="0"/>
              <a:t>2011-2020</a:t>
            </a:r>
            <a:endParaRPr lang="en-US" sz="2400" dirty="0"/>
          </a:p>
        </p:txBody>
      </p:sp>
      <p:pic>
        <p:nvPicPr>
          <p:cNvPr id="15" name="Picture 5" descr="Sil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657600"/>
            <a:ext cx="3887628" cy="2590323"/>
          </a:xfrm>
          <a:prstGeom prst="rect">
            <a:avLst/>
          </a:prstGeom>
          <a:noFill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057400"/>
            <a:ext cx="2032635" cy="135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9530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 smtClean="0">
                <a:solidFill>
                  <a:schemeClr val="tx1"/>
                </a:solidFill>
              </a:rPr>
              <a:t>May 11, 2011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sz="29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900" dirty="0" smtClean="0">
                <a:solidFill>
                  <a:schemeClr val="tx1"/>
                </a:solidFill>
              </a:rPr>
              <a:t>Statements of support from national &amp; international leaders</a:t>
            </a:r>
          </a:p>
          <a:p>
            <a:pPr marL="4572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900" dirty="0" smtClean="0">
                <a:solidFill>
                  <a:schemeClr val="tx1"/>
                </a:solidFill>
              </a:rPr>
              <a:t>   国家</a:t>
            </a:r>
            <a:r>
              <a:rPr lang="zh-CN" altLang="en-US" sz="2900" dirty="0">
                <a:solidFill>
                  <a:schemeClr val="tx1"/>
                </a:solidFill>
              </a:rPr>
              <a:t>和国际领导人的支持声明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GB" sz="29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900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2900" dirty="0" smtClean="0">
                <a:solidFill>
                  <a:schemeClr val="tx1"/>
                </a:solidFill>
              </a:rPr>
              <a:t>&gt;300 launch events, &gt;80 countries  </a:t>
            </a:r>
            <a:endParaRPr lang="en-US" sz="2900" dirty="0" smtClean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GB" sz="2600" dirty="0" smtClean="0">
                <a:solidFill>
                  <a:schemeClr val="tx1"/>
                </a:solidFill>
              </a:rPr>
              <a:t>Projection of the tag on national landmarks in New York, London, Rio de Janeiro, Geneva, Moscow, Warsaw, Colombo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zh-CN" sz="2600" dirty="0">
                <a:solidFill>
                  <a:schemeClr val="tx1"/>
                </a:solidFill>
              </a:rPr>
              <a:t>&gt; 300</a:t>
            </a:r>
            <a:r>
              <a:rPr lang="zh-CN" altLang="en-US" sz="2600" dirty="0">
                <a:solidFill>
                  <a:schemeClr val="tx1"/>
                </a:solidFill>
              </a:rPr>
              <a:t>个发射活动，</a:t>
            </a:r>
            <a:r>
              <a:rPr lang="en-US" altLang="zh-CN" sz="2600" dirty="0">
                <a:solidFill>
                  <a:schemeClr val="tx1"/>
                </a:solidFill>
              </a:rPr>
              <a:t>&gt; 80</a:t>
            </a:r>
            <a:r>
              <a:rPr lang="zh-CN" altLang="en-US" sz="2600" dirty="0">
                <a:solidFill>
                  <a:schemeClr val="tx1"/>
                </a:solidFill>
              </a:rPr>
              <a:t>个国家在纽约，伦敦，里约热内卢，日内瓦，莫斯科，华沙，科伦坡的国家地标上标记的投影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zh-CN" altLang="en-US" sz="2900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2900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Decade of action </a:t>
            </a:r>
            <a:br>
              <a:rPr lang="en-US" sz="2800" dirty="0" smtClean="0"/>
            </a:br>
            <a:r>
              <a:rPr lang="en-US" sz="2800" dirty="0" smtClean="0"/>
              <a:t>for road traffic safety 2011-2020</a:t>
            </a:r>
            <a:br>
              <a:rPr lang="en-US" sz="2800" dirty="0" smtClean="0"/>
            </a:br>
            <a:r>
              <a:rPr lang="zh-CN" altLang="en-US" sz="2800" dirty="0"/>
              <a:t>道路</a:t>
            </a:r>
            <a:r>
              <a:rPr lang="zh-CN" altLang="en-US" sz="2800" dirty="0" smtClean="0"/>
              <a:t>交通安全的十年期行动 </a:t>
            </a:r>
            <a:r>
              <a:rPr lang="en-US" altLang="zh-CN" sz="2800" dirty="0" smtClean="0"/>
              <a:t>2011-2020</a:t>
            </a:r>
            <a:endParaRPr lang="en-US" sz="2800" dirty="0"/>
          </a:p>
        </p:txBody>
      </p:sp>
      <p:pic>
        <p:nvPicPr>
          <p:cNvPr id="6" name="Picture 3" descr="national_museum_480p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057400"/>
            <a:ext cx="2137410" cy="166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icture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4114800"/>
            <a:ext cx="1538764" cy="2008823"/>
          </a:xfrm>
          <a:prstGeom prst="rect">
            <a:avLst/>
          </a:prstGeom>
          <a:noFill/>
        </p:spPr>
      </p:pic>
      <p:grpSp>
        <p:nvGrpSpPr>
          <p:cNvPr id="3" name="Group 8"/>
          <p:cNvGrpSpPr/>
          <p:nvPr/>
        </p:nvGrpSpPr>
        <p:grpSpPr>
          <a:xfrm>
            <a:off x="5562600" y="4191000"/>
            <a:ext cx="1554480" cy="1383030"/>
            <a:chOff x="878682" y="1008698"/>
            <a:chExt cx="1554480" cy="1383030"/>
          </a:xfrm>
        </p:grpSpPr>
        <p:grpSp>
          <p:nvGrpSpPr>
            <p:cNvPr id="5" name="Group 11"/>
            <p:cNvGrpSpPr/>
            <p:nvPr/>
          </p:nvGrpSpPr>
          <p:grpSpPr>
            <a:xfrm>
              <a:off x="878682" y="1008698"/>
              <a:ext cx="1551623" cy="1383030"/>
              <a:chOff x="878682" y="1008698"/>
              <a:chExt cx="1551623" cy="1383030"/>
            </a:xfrm>
          </p:grpSpPr>
          <p:pic>
            <p:nvPicPr>
              <p:cNvPr id="12" name="Picture 4" descr="bloomber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78682" y="1775937"/>
                <a:ext cx="711518" cy="61579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3" name="Picture 5" descr="dg_portrait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11643" y="1008698"/>
                <a:ext cx="718662" cy="67008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4" name="Picture 6" descr="s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78682" y="1011555"/>
                <a:ext cx="712946" cy="68008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98784" y="1773080"/>
              <a:ext cx="734378" cy="61864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15" name="TextBox 14"/>
          <p:cNvSpPr txBox="1"/>
          <p:nvPr/>
        </p:nvSpPr>
        <p:spPr>
          <a:xfrm>
            <a:off x="228600" y="6428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solidFill>
                  <a:srgbClr val="000000"/>
                </a:solidFill>
              </a:rPr>
              <a:t>www.who.int/roadsafety, www.decadeofaction.org, 2011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Untitled-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54088"/>
            <a:ext cx="693420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slid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0775" y="228600"/>
            <a:ext cx="42084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slid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513" y="914400"/>
            <a:ext cx="2616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09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slide 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90613"/>
            <a:ext cx="731520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905000" y="1143000"/>
            <a:ext cx="7239000" cy="5334000"/>
          </a:xfrm>
        </p:spPr>
        <p:txBody>
          <a:bodyPr>
            <a:normAutofit fontScale="85000" lnSpcReduction="10000"/>
          </a:bodyPr>
          <a:lstStyle/>
          <a:p>
            <a:pPr marL="45720" lvl="1" indent="0">
              <a:lnSpc>
                <a:spcPts val="2000"/>
              </a:lnSpc>
              <a:buClr>
                <a:schemeClr val="accent1"/>
              </a:buClr>
              <a:buNone/>
            </a:pPr>
            <a:r>
              <a:rPr lang="en-US" sz="1400" b="1" dirty="0" smtClean="0">
                <a:solidFill>
                  <a:schemeClr val="accent5"/>
                </a:solidFill>
                <a:latin typeface="+mj-lt"/>
                <a:cs typeface="Calibri" pitchFamily="34" charset="0"/>
              </a:rPr>
              <a:t>GOAL</a:t>
            </a:r>
          </a:p>
          <a:p>
            <a:pPr marL="45720" lvl="1" indent="0">
              <a:lnSpc>
                <a:spcPts val="2000"/>
              </a:lnSpc>
              <a:buClr>
                <a:schemeClr val="accent1"/>
              </a:buClr>
              <a:buNone/>
            </a:pPr>
            <a:r>
              <a:rPr lang="en-US" sz="1400" dirty="0" smtClean="0">
                <a:latin typeface="+mj-lt"/>
                <a:cs typeface="Calibri" pitchFamily="34" charset="0"/>
              </a:rPr>
              <a:t>Develop sustainable platform of </a:t>
            </a:r>
            <a:r>
              <a:rPr lang="en-US" sz="1400" b="1" dirty="0" smtClean="0">
                <a:latin typeface="+mj-lt"/>
                <a:cs typeface="Calibri" pitchFamily="34" charset="0"/>
              </a:rPr>
              <a:t>local and global health</a:t>
            </a:r>
            <a:r>
              <a:rPr lang="en-US" sz="1400" dirty="0" smtClean="0">
                <a:latin typeface="+mj-lt"/>
                <a:cs typeface="Calibri" pitchFamily="34" charset="0"/>
              </a:rPr>
              <a:t> to support education, research, clinical and public health training of our trainees and collaborative activities of faculty. </a:t>
            </a:r>
          </a:p>
          <a:p>
            <a:pPr marL="45720" lvl="1" indent="0">
              <a:lnSpc>
                <a:spcPts val="2000"/>
              </a:lnSpc>
              <a:buClr>
                <a:schemeClr val="accent1"/>
              </a:buClr>
              <a:buNone/>
            </a:pPr>
            <a:r>
              <a:rPr lang="zh-CN" altLang="en-US" sz="1400" dirty="0" smtClean="0">
                <a:latin typeface="+mj-lt"/>
                <a:cs typeface="Calibri" pitchFamily="34" charset="0"/>
              </a:rPr>
              <a:t>目标</a:t>
            </a:r>
          </a:p>
          <a:p>
            <a:pPr marL="45720" lvl="1" indent="0">
              <a:lnSpc>
                <a:spcPts val="2000"/>
              </a:lnSpc>
              <a:buClr>
                <a:schemeClr val="accent1"/>
              </a:buClr>
              <a:buNone/>
            </a:pPr>
            <a:r>
              <a:rPr lang="zh-CN" altLang="en-US" sz="1400" dirty="0" smtClean="0">
                <a:latin typeface="+mj-lt"/>
                <a:cs typeface="Calibri" pitchFamily="34" charset="0"/>
              </a:rPr>
              <a:t>建立地方和全球卫生的可持续平台，支持我们的学员的教育，研究，临床和公共卫生培训以及教师的协作活动</a:t>
            </a:r>
          </a:p>
          <a:p>
            <a:pPr marL="45720" lvl="1" indent="0">
              <a:lnSpc>
                <a:spcPts val="2000"/>
              </a:lnSpc>
              <a:buClr>
                <a:schemeClr val="accent1"/>
              </a:buClr>
              <a:buNone/>
            </a:pPr>
            <a:endParaRPr lang="en-US" sz="1400" dirty="0" smtClean="0">
              <a:latin typeface="+mj-lt"/>
              <a:cs typeface="Calibri" pitchFamily="34" charset="0"/>
            </a:endParaRP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endParaRPr lang="en-US" sz="1400" b="1" dirty="0" smtClean="0">
              <a:solidFill>
                <a:srgbClr val="0070C0"/>
              </a:solidFill>
              <a:latin typeface="+mj-lt"/>
              <a:cs typeface="Calibri" pitchFamily="34" charset="0"/>
            </a:endParaRP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r>
              <a:rPr lang="en-US" sz="1400" b="1" dirty="0" smtClean="0">
                <a:solidFill>
                  <a:schemeClr val="accent5"/>
                </a:solidFill>
                <a:latin typeface="+mj-lt"/>
                <a:cs typeface="Calibri" pitchFamily="34" charset="0"/>
              </a:rPr>
              <a:t>VISION</a:t>
            </a:r>
            <a:endParaRPr lang="en-US" sz="1400" dirty="0" smtClean="0">
              <a:solidFill>
                <a:schemeClr val="accent5"/>
              </a:solidFill>
              <a:latin typeface="+mj-lt"/>
              <a:cs typeface="Calibri" pitchFamily="34" charset="0"/>
            </a:endParaRP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r>
              <a:rPr lang="en-US" sz="1400" dirty="0" smtClean="0">
                <a:latin typeface="+mj-lt"/>
                <a:cs typeface="Calibri" pitchFamily="34" charset="0"/>
              </a:rPr>
              <a:t>Train next generation of health leaders who address </a:t>
            </a:r>
            <a:r>
              <a:rPr lang="en-US" sz="1400" b="1" i="1" dirty="0" smtClean="0">
                <a:latin typeface="+mj-lt"/>
                <a:cs typeface="Calibri" pitchFamily="34" charset="0"/>
              </a:rPr>
              <a:t>local and global health inequities </a:t>
            </a:r>
            <a:r>
              <a:rPr lang="en-US" sz="1400" dirty="0" smtClean="0">
                <a:latin typeface="+mj-lt"/>
                <a:cs typeface="Calibri" pitchFamily="34" charset="0"/>
              </a:rPr>
              <a:t>across neighborhoods and nations</a:t>
            </a: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r>
              <a:rPr lang="zh-CN" altLang="en-US" sz="1400" dirty="0" smtClean="0">
                <a:latin typeface="+mj-lt"/>
                <a:cs typeface="Calibri" pitchFamily="34" charset="0"/>
              </a:rPr>
              <a:t>目光</a:t>
            </a: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r>
              <a:rPr lang="zh-CN" altLang="en-US" sz="1400" dirty="0" smtClean="0">
                <a:latin typeface="+mj-lt"/>
                <a:cs typeface="Calibri" pitchFamily="34" charset="0"/>
              </a:rPr>
              <a:t>培训下一代健康领导者，解决各个地区及国家的卫生条件不公平现象</a:t>
            </a: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endParaRPr lang="en-US" sz="1400" dirty="0" smtClean="0">
              <a:latin typeface="+mj-lt"/>
              <a:cs typeface="Calibri" pitchFamily="34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endParaRPr lang="en-US" sz="1400" dirty="0" smtClean="0">
              <a:latin typeface="+mj-lt"/>
              <a:cs typeface="Calibri" pitchFamily="34" charset="0"/>
            </a:endParaRP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r>
              <a:rPr lang="en-US" sz="1400" b="1" dirty="0" smtClean="0">
                <a:solidFill>
                  <a:schemeClr val="accent5"/>
                </a:solidFill>
                <a:latin typeface="+mj-lt"/>
                <a:cs typeface="Calibri" pitchFamily="34" charset="0"/>
              </a:rPr>
              <a:t>MISSION</a:t>
            </a:r>
            <a:endParaRPr lang="en-US" sz="1400" dirty="0" smtClean="0">
              <a:solidFill>
                <a:schemeClr val="accent5"/>
              </a:solidFill>
              <a:latin typeface="+mj-lt"/>
              <a:cs typeface="Calibri" pitchFamily="34" charset="0"/>
            </a:endParaRP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r>
              <a:rPr lang="en-US" sz="1400" dirty="0" smtClean="0">
                <a:latin typeface="+mj-lt"/>
                <a:cs typeface="Calibri" pitchFamily="34" charset="0"/>
              </a:rPr>
              <a:t>Reduce </a:t>
            </a:r>
            <a:r>
              <a:rPr lang="en-US" sz="1400" b="1" i="1" dirty="0" smtClean="0">
                <a:latin typeface="+mj-lt"/>
                <a:cs typeface="Calibri" pitchFamily="34" charset="0"/>
              </a:rPr>
              <a:t>local and global health inequities </a:t>
            </a:r>
            <a:r>
              <a:rPr lang="en-US" sz="1400" dirty="0" smtClean="0">
                <a:latin typeface="+mj-lt"/>
                <a:cs typeface="Calibri" pitchFamily="34" charset="0"/>
              </a:rPr>
              <a:t>through multi-national collaborative </a:t>
            </a: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r>
              <a:rPr lang="en-US" sz="1400" dirty="0" smtClean="0">
                <a:latin typeface="+mj-lt"/>
                <a:cs typeface="Calibri" pitchFamily="34" charset="0"/>
              </a:rPr>
              <a:t>partnerships in education, research, clinical and public health</a:t>
            </a: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r>
              <a:rPr lang="zh-CN" altLang="en-US" sz="1400" dirty="0">
                <a:latin typeface="+mj-lt"/>
                <a:cs typeface="Calibri" pitchFamily="34" charset="0"/>
              </a:rPr>
              <a:t>任务</a:t>
            </a: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r>
              <a:rPr lang="zh-CN" altLang="en-US" sz="1400" dirty="0">
                <a:latin typeface="+mj-lt"/>
                <a:cs typeface="Calibri" pitchFamily="34" charset="0"/>
              </a:rPr>
              <a:t>通过教育，研究，临床和公共卫生方面的多国</a:t>
            </a:r>
            <a:r>
              <a:rPr lang="zh-CN" altLang="en-US" sz="1400" dirty="0" smtClean="0">
                <a:latin typeface="+mj-lt"/>
                <a:cs typeface="Calibri" pitchFamily="34" charset="0"/>
              </a:rPr>
              <a:t>合作，</a:t>
            </a:r>
            <a:r>
              <a:rPr lang="zh-CN" altLang="en-US" sz="1400" dirty="0">
                <a:latin typeface="+mj-lt"/>
                <a:cs typeface="Calibri" pitchFamily="34" charset="0"/>
              </a:rPr>
              <a:t>减少地方和全球卫生不公平现象</a:t>
            </a: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endParaRPr lang="en-US" sz="1400" dirty="0" smtClean="0">
              <a:latin typeface="+mj-lt"/>
              <a:cs typeface="Calibri" pitchFamily="34" charset="0"/>
            </a:endParaRPr>
          </a:p>
          <a:p>
            <a:pPr marL="45720" indent="0">
              <a:lnSpc>
                <a:spcPts val="2000"/>
              </a:lnSpc>
              <a:spcBef>
                <a:spcPts val="0"/>
              </a:spcBef>
              <a:buClr>
                <a:srgbClr val="285D99"/>
              </a:buClr>
              <a:buNone/>
            </a:pPr>
            <a:endParaRPr lang="en-US" sz="1400" dirty="0" smtClean="0">
              <a:latin typeface="+mj-lt"/>
              <a:cs typeface="Calibri" pitchFamily="34" charset="0"/>
            </a:endParaRPr>
          </a:p>
          <a:p>
            <a:pPr marL="45720" lvl="1" indent="0">
              <a:buClr>
                <a:schemeClr val="accent1"/>
              </a:buClr>
              <a:buNone/>
            </a:pPr>
            <a:endParaRPr lang="en-US" sz="2800" dirty="0" smtClean="0">
              <a:latin typeface="Calibri" pitchFamily="34" charset="0"/>
            </a:endParaRP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MCW Global Health Program</a:t>
            </a:r>
            <a:br>
              <a:rPr lang="en-US" dirty="0" smtClean="0"/>
            </a:br>
            <a:r>
              <a:rPr lang="zh-CN" altLang="en-US" dirty="0"/>
              <a:t>威斯康辛医学院</a:t>
            </a:r>
            <a:r>
              <a:rPr lang="zh-CN" altLang="en-US" dirty="0" smtClean="0"/>
              <a:t>全球</a:t>
            </a:r>
            <a:r>
              <a:rPr lang="zh-CN" altLang="en-US" dirty="0"/>
              <a:t>卫生</a:t>
            </a:r>
            <a:r>
              <a:rPr lang="zh-CN" altLang="en-US" dirty="0" smtClean="0"/>
              <a:t>计划</a:t>
            </a:r>
            <a:r>
              <a:rPr lang="zh-CN" altLang="en-US" dirty="0"/>
              <a:t/>
            </a:r>
            <a:br>
              <a:rPr lang="zh-CN" alt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858000"/>
            <a:ext cx="8303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Calibri" pitchFamily="34" charset="0"/>
              </a:rPr>
              <a:t>Source:  Hargarten, et al. Three Year Global Health Program Strategic Plan, Medical College of Wisconsin, 2011</a:t>
            </a:r>
            <a:endParaRPr lang="en-US" sz="1200" i="1" dirty="0">
              <a:latin typeface="Calibri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4800" y="1752600"/>
            <a:ext cx="1447800" cy="4572000"/>
            <a:chOff x="152400" y="1752600"/>
            <a:chExt cx="1447800" cy="4572000"/>
          </a:xfrm>
        </p:grpSpPr>
        <p:pic>
          <p:nvPicPr>
            <p:cNvPr id="9" name="Picture 4" descr="j042780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1752600"/>
              <a:ext cx="1447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MP900409483"/>
            <p:cNvPicPr>
              <a:picLocks noChangeAspect="1" noChangeArrowheads="1"/>
            </p:cNvPicPr>
            <p:nvPr/>
          </p:nvPicPr>
          <p:blipFill>
            <a:blip r:embed="rId3" cstate="print"/>
            <a:srcRect r="34827" b="-1993"/>
            <a:stretch>
              <a:fillRect/>
            </a:stretch>
          </p:blipFill>
          <p:spPr bwMode="auto">
            <a:xfrm>
              <a:off x="152400" y="4038600"/>
              <a:ext cx="1447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 descr="0040092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2895600"/>
              <a:ext cx="1447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0" descr="0044839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5334000"/>
              <a:ext cx="14478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20534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Untitled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92213"/>
            <a:ext cx="63246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065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has complicated roadways</a:t>
            </a:r>
            <a:br>
              <a:rPr lang="en-US" dirty="0" smtClean="0"/>
            </a:br>
            <a:r>
              <a:rPr lang="zh-CN" altLang="en-US" dirty="0" smtClean="0"/>
              <a:t>世界道路的复杂性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3733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hlinkClick r:id="rId3"/>
              </a:rPr>
              <a:t>https://</a:t>
            </a:r>
            <a:r>
              <a:rPr lang="en-US" u="sng" dirty="0" smtClean="0">
                <a:hlinkClick r:id="rId3"/>
              </a:rPr>
              <a:t>www.facebook.com/photo.php?v=1020366672106139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36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lid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668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905000"/>
            <a:ext cx="8229600" cy="4525963"/>
          </a:xfrm>
          <a:prstGeom prst="rect">
            <a:avLst/>
          </a:prstGeom>
        </p:spPr>
        <p:txBody>
          <a:bodyPr/>
          <a:lstStyle/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Children under 5 years of age (2005)</a:t>
            </a: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zh-CN" altLang="en-US" spc="150" dirty="0">
                <a:solidFill>
                  <a:schemeClr val="tx2"/>
                </a:solidFill>
              </a:rPr>
              <a:t>五</a:t>
            </a:r>
            <a:r>
              <a:rPr lang="zh-CN" altLang="en-US" spc="150" dirty="0" smtClean="0">
                <a:solidFill>
                  <a:schemeClr val="tx2"/>
                </a:solidFill>
              </a:rPr>
              <a:t>岁以下儿童</a:t>
            </a:r>
            <a:endParaRPr kumimoji="0" lang="en-US" b="0" i="0" u="none" strike="noStrike" kern="1200" cap="none" spc="15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CAAA2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Transport crashes</a:t>
            </a:r>
            <a:r>
              <a:rPr kumimoji="0" lang="zh-CN" altLang="en-US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交通事故</a:t>
            </a:r>
            <a:endParaRPr kumimoji="0" lang="en-US" b="1" i="0" u="none" strike="noStrike" kern="1200" cap="none" spc="15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CAAA2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Drowning</a:t>
            </a:r>
            <a:r>
              <a:rPr kumimoji="0" lang="zh-CN" altLang="en-US" b="1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溺水</a:t>
            </a:r>
            <a:endParaRPr kumimoji="0" lang="en-US" b="1" i="0" u="none" strike="noStrike" kern="1200" cap="none" spc="15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CAAA2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b="0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Acute respiratory infections</a:t>
            </a:r>
            <a:r>
              <a:rPr kumimoji="0" lang="zh-CN" altLang="en-US" b="0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急性呼吸道感染</a:t>
            </a:r>
            <a:endParaRPr kumimoji="0" lang="en-US" b="0" i="0" u="none" strike="noStrike" kern="1200" cap="none" spc="15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CAAA2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b="0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Septicemia</a:t>
            </a:r>
            <a:r>
              <a:rPr kumimoji="0" lang="zh-CN" altLang="en-US" b="0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败血症</a:t>
            </a:r>
            <a:endParaRPr kumimoji="0" lang="en-US" b="0" i="0" u="none" strike="noStrike" kern="1200" cap="none" spc="15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pPr marL="339725" marR="0" lvl="0" indent="-3397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CAAA2"/>
              </a:buClr>
              <a:buSzTx/>
              <a:buFont typeface="Wingdings" pitchFamily="2" charset="2"/>
              <a:buAutoNum type="arabicPeriod"/>
              <a:tabLst/>
              <a:defRPr/>
            </a:pPr>
            <a:r>
              <a:rPr kumimoji="0" lang="en-US" b="0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Intestinal infectious diseases</a:t>
            </a:r>
            <a:r>
              <a:rPr kumimoji="0" lang="zh-CN" altLang="en-US" b="0" i="0" u="none" strike="noStrike" kern="1200" cap="none" spc="15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肠道感染</a:t>
            </a:r>
            <a:endParaRPr kumimoji="0" lang="en-US" b="1" i="0" u="none" strike="noStrike" kern="1200" cap="none" spc="15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15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10"/>
          <p:cNvSpPr txBox="1">
            <a:spLocks noChangeArrowheads="1"/>
          </p:cNvSpPr>
          <p:nvPr/>
        </p:nvSpPr>
        <p:spPr>
          <a:xfrm>
            <a:off x="152400" y="152400"/>
            <a:ext cx="8839200" cy="12192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9263" algn="l"/>
              </a:tabLst>
              <a:defRPr/>
            </a:pPr>
            <a:r>
              <a:rPr kumimoji="0" lang="en-US" sz="3200" b="0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200" b="1" i="0" u="none" strike="noStrike" kern="1200" cap="all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Five leading Causes of Death</a:t>
            </a:r>
            <a:r>
              <a:rPr kumimoji="0" lang="en-US" sz="3200" b="1" i="0" u="none" strike="noStrike" kern="1200" cap="all" spc="20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all" spc="2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Children</a:t>
            </a:r>
          </a:p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cap="all" spc="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儿童死亡的主要原因</a:t>
            </a:r>
            <a:endParaRPr kumimoji="0" lang="en-US" sz="3200" b="1" i="0" u="none" strike="noStrike" kern="1200" cap="all" spc="20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5" descr="who-212156"/>
          <p:cNvPicPr>
            <a:picLocks noChangeAspect="1" noChangeArrowheads="1"/>
          </p:cNvPicPr>
          <p:nvPr/>
        </p:nvPicPr>
        <p:blipFill>
          <a:blip r:embed="rId2" cstate="print"/>
          <a:srcRect l="-1193" t="-5200" r="-195" b="-195"/>
          <a:stretch>
            <a:fillRect/>
          </a:stretch>
        </p:blipFill>
        <p:spPr bwMode="auto">
          <a:xfrm>
            <a:off x="5946475" y="2590800"/>
            <a:ext cx="2968925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980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slide 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963" y="381000"/>
            <a:ext cx="41052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9533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slide 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1575" y="304800"/>
            <a:ext cx="41052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107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slide 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84238"/>
            <a:ext cx="8001000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9008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slide 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5438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138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ntitled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36663"/>
            <a:ext cx="6096000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6636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3249</TotalTime>
  <Words>3079</Words>
  <Application>Microsoft Office PowerPoint</Application>
  <PresentationFormat>全屏显示(4:3)</PresentationFormat>
  <Paragraphs>560</Paragraphs>
  <Slides>86</Slides>
  <Notes>9</Notes>
  <HiddenSlides>0</HiddenSlides>
  <MMClips>2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86</vt:i4>
      </vt:variant>
    </vt:vector>
  </HeadingPairs>
  <TitlesOfParts>
    <vt:vector size="88" baseType="lpstr">
      <vt:lpstr>Grid</vt:lpstr>
      <vt:lpstr>Worksheet</vt:lpstr>
      <vt:lpstr>Global burden  of injury 伤害的全球负担   Stephen W Hargarten 医学博士，公卫硕士   美国威斯康星医学院分管全球卫生副院长 急诊医学教授、主任  伤害研究中心主任   </vt:lpstr>
      <vt:lpstr>幻灯片 2</vt:lpstr>
      <vt:lpstr>     Distribution of global injury mortality by cause 全球伤害致死情况及死亡原因分布</vt:lpstr>
      <vt:lpstr>幻灯片 4</vt:lpstr>
      <vt:lpstr>2013 Road Traffic Deaths China, United States and Wisconsin  2013年道路交通致死数据 中国，美国和威斯康星</vt:lpstr>
      <vt:lpstr>幻灯片 6</vt:lpstr>
      <vt:lpstr>幻灯片 7</vt:lpstr>
      <vt:lpstr>幻灯片 8</vt:lpstr>
      <vt:lpstr>幻灯片 9</vt:lpstr>
      <vt:lpstr>幻灯片 10</vt:lpstr>
      <vt:lpstr>幻灯片 11</vt:lpstr>
      <vt:lpstr>The Disease process 疾病的过程</vt:lpstr>
      <vt:lpstr>Malaria 疟疾</vt:lpstr>
      <vt:lpstr>Injury:  the Disease 伤害：疾病</vt:lpstr>
      <vt:lpstr>幻灯片 15</vt:lpstr>
      <vt:lpstr>幻灯片 16</vt:lpstr>
      <vt:lpstr>Public Health Approach to Disease 公共卫生方法</vt:lpstr>
      <vt:lpstr>Public Health Approach to Disease 公共卫生方法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Key Points 要点</vt:lpstr>
      <vt:lpstr>幻灯片 38</vt:lpstr>
      <vt:lpstr>幻灯片 39</vt:lpstr>
      <vt:lpstr>     Major risk factors are identifiable主要风险因素是可识别的</vt:lpstr>
      <vt:lpstr>Patterns of injury vary in  different parts of the world 世界不同地区的情况差异 </vt:lpstr>
      <vt:lpstr>幻灯片 42</vt:lpstr>
      <vt:lpstr>幻灯片 43</vt:lpstr>
      <vt:lpstr>     Major risk factors are identifiable 主要风险因素是可识别的</vt:lpstr>
      <vt:lpstr>幻灯片 45</vt:lpstr>
      <vt:lpstr>幻灯片 46</vt:lpstr>
      <vt:lpstr>幻灯片 47</vt:lpstr>
      <vt:lpstr>幻灯片 48</vt:lpstr>
      <vt:lpstr>幻灯片 49</vt:lpstr>
      <vt:lpstr>Best buys in road safety 道路安全的有效措施</vt:lpstr>
      <vt:lpstr>Road safety is a shared responsibility 维护道路安全是大家共同的责任</vt:lpstr>
      <vt:lpstr>幻灯片 52</vt:lpstr>
      <vt:lpstr>     Public Health Approach 公共卫生的方法</vt:lpstr>
      <vt:lpstr>幻灯片 54</vt:lpstr>
      <vt:lpstr>幻灯片 55</vt:lpstr>
      <vt:lpstr>Pillars of the Plan 计划的核心内容 </vt:lpstr>
      <vt:lpstr>幻灯片 57</vt:lpstr>
      <vt:lpstr>The world is run by those who show up 世界的前进是由一些人的出现而推动的</vt:lpstr>
      <vt:lpstr>Thank you and Discussion 致谢和讨论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90% of road traffic deaths and injuries occur in low-income and middle-income countries which have only 48% of the world's registered vehicles   90％的道路交通死亡和伤害发生在仅有世界注册车辆的48％的低收入和中等收入国家 </vt:lpstr>
      <vt:lpstr>Regional perspective 地区期望值</vt:lpstr>
      <vt:lpstr>幻灯片 71</vt:lpstr>
      <vt:lpstr> huge public health and  development problem 巨大的公共卫生和发展问题</vt:lpstr>
      <vt:lpstr>Decade of action  for road traffic safety 2011-2020 道路交通安全的十年期行动 2011-2020</vt:lpstr>
      <vt:lpstr>Decade of action  for road traffic safety 2011-2020 道路交通安全的十年期行动 2011-2020</vt:lpstr>
      <vt:lpstr>幻灯片 75</vt:lpstr>
      <vt:lpstr>幻灯片 76</vt:lpstr>
      <vt:lpstr>幻灯片 77</vt:lpstr>
      <vt:lpstr>幻灯片 78</vt:lpstr>
      <vt:lpstr> MCW Global Health Program 威斯康辛医学院全球卫生计划  </vt:lpstr>
      <vt:lpstr>The world has complicated roadways 世界道路的复杂性</vt:lpstr>
      <vt:lpstr>幻灯片 81</vt:lpstr>
      <vt:lpstr>幻灯片 82</vt:lpstr>
      <vt:lpstr>幻灯片 83</vt:lpstr>
      <vt:lpstr>幻灯片 84</vt:lpstr>
      <vt:lpstr>幻灯片 85</vt:lpstr>
      <vt:lpstr>幻灯片 86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Growing MCW’s Global Health Program</dc:title>
  <dc:creator>Kathleen Hannan</dc:creator>
  <cp:lastModifiedBy>Windows 用户</cp:lastModifiedBy>
  <cp:revision>208</cp:revision>
  <dcterms:created xsi:type="dcterms:W3CDTF">2011-07-19T14:39:54Z</dcterms:created>
  <dcterms:modified xsi:type="dcterms:W3CDTF">2017-03-16T01:26:46Z</dcterms:modified>
</cp:coreProperties>
</file>