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9"/>
  </p:notesMasterIdLst>
  <p:sldIdLst>
    <p:sldId id="256" r:id="rId2"/>
    <p:sldId id="261" r:id="rId3"/>
    <p:sldId id="277" r:id="rId4"/>
    <p:sldId id="263" r:id="rId5"/>
    <p:sldId id="267" r:id="rId6"/>
    <p:sldId id="265" r:id="rId7"/>
    <p:sldId id="258" r:id="rId8"/>
  </p:sldIdLst>
  <p:sldSz cx="9144000" cy="6858000" type="screen4x3"/>
  <p:notesSz cx="6858000" cy="9144000"/>
  <p:embeddedFontLst>
    <p:embeddedFont>
      <p:font typeface="华文细黑" pitchFamily="2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맑은 고딕" pitchFamily="34" charset="-127"/>
      <p:regular r:id="rId15"/>
      <p:bold r:id="rId16"/>
    </p:embeddedFont>
    <p:embeddedFont>
      <p:font typeface="黑体" pitchFamily="49" charset="-122"/>
      <p:regular r:id="rId17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268" autoAdjust="0"/>
    <p:restoredTop sz="94660"/>
  </p:normalViewPr>
  <p:slideViewPr>
    <p:cSldViewPr>
      <p:cViewPr>
        <p:scale>
          <a:sx n="66" d="100"/>
          <a:sy n="66" d="100"/>
        </p:scale>
        <p:origin x="-14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45F9216-C767-4398-8077-8E49AEBEA336}" type="datetimeFigureOut">
              <a:rPr lang="zh-CN" altLang="en-US"/>
              <a:pPr>
                <a:defRPr/>
              </a:pPr>
              <a:t>2012/7/12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1BF7705-3AF8-4F15-922D-E583D7CA65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BF7705-3AF8-4F15-922D-E583D7CA659D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00034" y="2571744"/>
            <a:ext cx="5600712" cy="587386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00034" y="3286124"/>
            <a:ext cx="3714776" cy="47627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947E5-72C4-4E46-A1A4-13BE8D88AA42}" type="datetime1">
              <a:rPr lang="zh-CN" altLang="en-US"/>
              <a:pPr>
                <a:defRPr/>
              </a:pPr>
              <a:t>2012/7/12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69952-023A-4024-B424-09C2929CA4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E5E92-B6AA-422B-A177-FA1BCB81A13B}" type="datetime1">
              <a:rPr lang="zh-CN" altLang="en-US"/>
              <a:pPr>
                <a:defRPr/>
              </a:pPr>
              <a:t>2012/7/12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00AD1-B330-4211-AA97-1518AE260AA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071546"/>
            <a:ext cx="2057400" cy="5054617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071546"/>
            <a:ext cx="6019800" cy="5054617"/>
          </a:xfrm>
        </p:spPr>
        <p:txBody>
          <a:bodyPr vert="eaVert"/>
          <a:lstStyle>
            <a:lvl1pPr>
              <a:defRPr sz="240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930C0-1369-4B36-B79F-55BD025A4E8C}" type="datetime1">
              <a:rPr lang="zh-CN" altLang="en-US"/>
              <a:pPr>
                <a:defRPr/>
              </a:pPr>
              <a:t>2012/7/12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C2334-A622-4220-8C9D-6EB1E01092CC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52" y="274638"/>
            <a:ext cx="8229600" cy="654032"/>
          </a:xfrm>
        </p:spPr>
        <p:txBody>
          <a:bodyPr>
            <a:normAutofit/>
          </a:bodyPr>
          <a:lstStyle>
            <a:lvl1pPr algn="l">
              <a:defRPr sz="3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>
            <a:lvl1pPr>
              <a:defRPr>
                <a:latin typeface="华文细黑" pitchFamily="2" charset="-122"/>
                <a:ea typeface="华文细黑" pitchFamily="2" charset="-122"/>
              </a:defRPr>
            </a:lvl1pPr>
            <a:lvl2pPr>
              <a:defRPr>
                <a:latin typeface="华文细黑" pitchFamily="2" charset="-122"/>
                <a:ea typeface="华文细黑" pitchFamily="2" charset="-122"/>
              </a:defRPr>
            </a:lvl2pPr>
            <a:lvl3pPr>
              <a:defRPr>
                <a:latin typeface="华文细黑" pitchFamily="2" charset="-122"/>
                <a:ea typeface="华文细黑" pitchFamily="2" charset="-122"/>
              </a:defRPr>
            </a:lvl3pPr>
            <a:lvl4pPr>
              <a:defRPr>
                <a:latin typeface="华文细黑" pitchFamily="2" charset="-122"/>
                <a:ea typeface="华文细黑" pitchFamily="2" charset="-122"/>
              </a:defRPr>
            </a:lvl4pPr>
            <a:lvl5pPr>
              <a:defRPr>
                <a:latin typeface="华文细黑" pitchFamily="2" charset="-122"/>
                <a:ea typeface="华文细黑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FAB80-7F3B-43E0-8768-A8F1A1D17CD9}" type="datetime1">
              <a:rPr lang="zh-CN" altLang="en-US"/>
              <a:pPr>
                <a:defRPr/>
              </a:pPr>
              <a:t>2012/7/12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975B0-347E-46B2-A99F-512A10FC1FC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12343-388E-40A3-9740-3C9FFFA36A2A}" type="datetime1">
              <a:rPr lang="zh-CN" altLang="en-US"/>
              <a:pPr>
                <a:defRPr/>
              </a:pPr>
              <a:t>2012/7/12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F83CA-63B2-4134-B378-AEB9850A0C0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57298"/>
            <a:ext cx="4038600" cy="476886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57298"/>
            <a:ext cx="4038600" cy="476886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1E84C-EB90-424F-887E-AD58543C8940}" type="datetime1">
              <a:rPr lang="zh-CN" altLang="en-US"/>
              <a:pPr>
                <a:defRPr/>
              </a:pPr>
              <a:t>2012/7/12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990E6-B578-4C81-A065-9684606455E6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5CC48-C550-4CB3-831B-969104638177}" type="datetime1">
              <a:rPr lang="zh-CN" altLang="en-US"/>
              <a:pPr>
                <a:defRPr/>
              </a:pPr>
              <a:t>2012/7/12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51993-2B0F-4ADC-BDD2-9D34B9B5BFE0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3C175-27F2-4BD7-84F0-9F4DBB8E8315}" type="datetime1">
              <a:rPr lang="zh-CN" altLang="en-US"/>
              <a:pPr>
                <a:defRPr/>
              </a:pPr>
              <a:t>2012/7/12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70350-D7CF-49D6-BD82-8C053BD8D86E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DBC50-BC44-41D8-8449-AADADD19712E}" type="datetime1">
              <a:rPr lang="zh-CN" altLang="en-US"/>
              <a:pPr>
                <a:defRPr/>
              </a:pPr>
              <a:t>2012/7/12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87ABF-8BB7-49B4-B5AA-B8A78E620D60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3008313" cy="733422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071546"/>
            <a:ext cx="5111750" cy="505461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785926"/>
            <a:ext cx="3008313" cy="434023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8B684-36A1-4113-851A-B0692D177653}" type="datetime1">
              <a:rPr lang="zh-CN" altLang="en-US"/>
              <a:pPr>
                <a:defRPr/>
              </a:pPr>
              <a:t>2012/7/12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61E47-10EB-441F-BFA6-84FD92114D18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F96C-DF5A-4EE6-A615-23E74A84CE5F}" type="datetime1">
              <a:rPr lang="zh-CN" altLang="en-US"/>
              <a:pPr>
                <a:defRPr/>
              </a:pPr>
              <a:t>2012/7/12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0CEA6-7DDF-4D5D-91A1-1D1C8F2DDFA6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28625" y="274638"/>
            <a:ext cx="822960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357313"/>
            <a:ext cx="8229600" cy="476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156C004-8F98-410B-BBDA-C90472833F85}" type="datetime1">
              <a:rPr lang="zh-CN" altLang="en-US"/>
              <a:pPr>
                <a:defRPr/>
              </a:pPr>
              <a:t>2012/7/12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305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b="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fld id="{9CE2FEAA-2053-4EB9-A1D3-94F9919B2800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华文细黑" pitchFamily="2" charset="-122"/>
          <a:ea typeface="华文细黑" pitchFamily="2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华文细黑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 kern="1200">
          <a:solidFill>
            <a:schemeClr val="tx1"/>
          </a:solidFill>
          <a:latin typeface="华文细黑" pitchFamily="2" charset="-122"/>
          <a:ea typeface="华文细黑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"/>
          <p:cNvSpPr>
            <a:spLocks noChangeArrowheads="1"/>
          </p:cNvSpPr>
          <p:nvPr/>
        </p:nvSpPr>
        <p:spPr bwMode="black">
          <a:xfrm>
            <a:off x="0" y="2428868"/>
            <a:ext cx="642939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lnSpc>
                <a:spcPct val="13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开展教研室工作的探讨</a:t>
            </a:r>
            <a:endParaRPr lang="zh-CN" altLang="en-US" sz="4800" b="1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3075" name="Rectangle 5"/>
          <p:cNvSpPr txBox="1">
            <a:spLocks noChangeArrowheads="1"/>
          </p:cNvSpPr>
          <p:nvPr/>
        </p:nvSpPr>
        <p:spPr bwMode="gray">
          <a:xfrm>
            <a:off x="571500" y="5786438"/>
            <a:ext cx="3714748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/>
          <a:lstStyle/>
          <a:p>
            <a:pPr eaLnBrk="0" hangingPunct="0">
              <a:spcBef>
                <a:spcPct val="60000"/>
              </a:spcBef>
              <a:buClr>
                <a:schemeClr val="accent1"/>
              </a:buClr>
            </a:pPr>
            <a:r>
              <a:rPr lang="zh-CN" altLang="en-US" sz="3200" b="1" i="1" noProof="1" smtClean="0">
                <a:latin typeface="华文细黑" pitchFamily="2" charset="-122"/>
                <a:ea typeface="华文细黑" pitchFamily="2" charset="-122"/>
              </a:rPr>
              <a:t>管理学院讨论小组</a:t>
            </a:r>
            <a:endParaRPr lang="zh-CN" altLang="zh-CN" sz="3200" b="1" i="1" noProof="1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dirty="0" smtClean="0"/>
              <a:t>探讨的要点</a:t>
            </a:r>
          </a:p>
        </p:txBody>
      </p:sp>
      <p:grpSp>
        <p:nvGrpSpPr>
          <p:cNvPr id="7171" name="组合 46"/>
          <p:cNvGrpSpPr>
            <a:grpSpLocks/>
          </p:cNvGrpSpPr>
          <p:nvPr/>
        </p:nvGrpSpPr>
        <p:grpSpPr bwMode="auto">
          <a:xfrm>
            <a:off x="785813" y="3167066"/>
            <a:ext cx="7143750" cy="762000"/>
            <a:chOff x="642910" y="2571744"/>
            <a:chExt cx="7858180" cy="857256"/>
          </a:xfrm>
        </p:grpSpPr>
        <p:sp>
          <p:nvSpPr>
            <p:cNvPr id="40" name="矩形 39"/>
            <p:cNvSpPr/>
            <p:nvPr/>
          </p:nvSpPr>
          <p:spPr>
            <a:xfrm>
              <a:off x="642910" y="2571744"/>
              <a:ext cx="7858180" cy="85725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42910" y="2571744"/>
              <a:ext cx="929012" cy="857256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 smtClean="0"/>
                <a:t>二</a:t>
              </a:r>
              <a:endParaRPr lang="zh-CN" altLang="en-US" sz="3200" dirty="0"/>
            </a:p>
          </p:txBody>
        </p:sp>
      </p:grpSp>
      <p:grpSp>
        <p:nvGrpSpPr>
          <p:cNvPr id="7172" name="组合 45"/>
          <p:cNvGrpSpPr>
            <a:grpSpLocks/>
          </p:cNvGrpSpPr>
          <p:nvPr/>
        </p:nvGrpSpPr>
        <p:grpSpPr bwMode="auto">
          <a:xfrm>
            <a:off x="785813" y="1808163"/>
            <a:ext cx="7143750" cy="763587"/>
            <a:chOff x="642910" y="1500174"/>
            <a:chExt cx="7858180" cy="857256"/>
          </a:xfrm>
        </p:grpSpPr>
        <p:sp>
          <p:nvSpPr>
            <p:cNvPr id="37" name="矩形 36"/>
            <p:cNvSpPr/>
            <p:nvPr/>
          </p:nvSpPr>
          <p:spPr>
            <a:xfrm>
              <a:off x="642910" y="1500174"/>
              <a:ext cx="7858180" cy="857256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642910" y="1500174"/>
              <a:ext cx="929012" cy="85725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 smtClean="0">
                  <a:solidFill>
                    <a:schemeClr val="tx1"/>
                  </a:solidFill>
                </a:rPr>
                <a:t>一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173" name="组合 47"/>
          <p:cNvGrpSpPr>
            <a:grpSpLocks/>
          </p:cNvGrpSpPr>
          <p:nvPr/>
        </p:nvGrpSpPr>
        <p:grpSpPr bwMode="auto">
          <a:xfrm>
            <a:off x="785813" y="4665677"/>
            <a:ext cx="7143750" cy="763587"/>
            <a:chOff x="642910" y="3714752"/>
            <a:chExt cx="7858180" cy="857256"/>
          </a:xfrm>
        </p:grpSpPr>
        <p:sp>
          <p:nvSpPr>
            <p:cNvPr id="39" name="矩形 38"/>
            <p:cNvSpPr/>
            <p:nvPr/>
          </p:nvSpPr>
          <p:spPr>
            <a:xfrm>
              <a:off x="642910" y="3714752"/>
              <a:ext cx="7858180" cy="857256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1">
                    <a:lumMod val="75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642910" y="3714752"/>
              <a:ext cx="929012" cy="85725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 w="254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 smtClean="0">
                  <a:solidFill>
                    <a:schemeClr val="tx1"/>
                  </a:solidFill>
                </a:rPr>
                <a:t>三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</p:grpSp>
      <p:sp>
        <p:nvSpPr>
          <p:cNvPr id="7175" name="TextBox 50"/>
          <p:cNvSpPr txBox="1">
            <a:spLocks noChangeArrowheads="1"/>
          </p:cNvSpPr>
          <p:nvPr/>
        </p:nvSpPr>
        <p:spPr bwMode="auto">
          <a:xfrm>
            <a:off x="2419350" y="1954213"/>
            <a:ext cx="4489450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教研室工作的现状</a:t>
            </a:r>
            <a:endParaRPr lang="zh-CN" altLang="en-US" sz="2800" b="1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176" name="TextBox 76"/>
          <p:cNvSpPr txBox="1">
            <a:spLocks noChangeArrowheads="1"/>
          </p:cNvSpPr>
          <p:nvPr/>
        </p:nvSpPr>
        <p:spPr bwMode="auto">
          <a:xfrm>
            <a:off x="2438400" y="4773624"/>
            <a:ext cx="4491038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新工作方式的探讨</a:t>
            </a:r>
            <a:endParaRPr lang="zh-CN" altLang="en-US" sz="2800" b="1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178" name="TextBox 78"/>
          <p:cNvSpPr txBox="1">
            <a:spLocks noChangeArrowheads="1"/>
          </p:cNvSpPr>
          <p:nvPr/>
        </p:nvSpPr>
        <p:spPr bwMode="auto">
          <a:xfrm>
            <a:off x="2419350" y="3294066"/>
            <a:ext cx="4489450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华文细黑" pitchFamily="2" charset="-122"/>
                <a:ea typeface="华文细黑" pitchFamily="2" charset="-122"/>
              </a:rPr>
              <a:t>教研室工作的困惑</a:t>
            </a:r>
            <a:endParaRPr lang="zh-CN" altLang="en-US" sz="2800" b="1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179" name="灯片编号占位符 1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0B2EE96-F919-4730-BF65-DAC29B5A73CC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52"/>
          <p:cNvSpPr>
            <a:spLocks noGrp="1"/>
          </p:cNvSpPr>
          <p:nvPr>
            <p:ph type="title"/>
          </p:nvPr>
        </p:nvSpPr>
        <p:spPr>
          <a:xfrm>
            <a:off x="285720" y="1142984"/>
            <a:ext cx="8229600" cy="65405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</a:rPr>
              <a:t>1.</a:t>
            </a:r>
            <a:r>
              <a:rPr lang="zh-CN" altLang="en-US" sz="2800" dirty="0" smtClean="0">
                <a:solidFill>
                  <a:schemeClr val="tx1"/>
                </a:solidFill>
              </a:rPr>
              <a:t>教研室队伍迅速壮大</a:t>
            </a:r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D2E030E-EA08-421B-A79F-3E62E4B1D36A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 smtClean="0"/>
          </a:p>
        </p:txBody>
      </p:sp>
      <p:pic>
        <p:nvPicPr>
          <p:cNvPr id="12292" name="Picture 16" descr="BlankMap-World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513" y="1928813"/>
            <a:ext cx="9107487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Rectangle 17"/>
          <p:cNvSpPr>
            <a:spLocks noChangeArrowheads="1"/>
          </p:cNvSpPr>
          <p:nvPr/>
        </p:nvSpPr>
        <p:spPr bwMode="auto">
          <a:xfrm>
            <a:off x="179388" y="3192463"/>
            <a:ext cx="1511300" cy="1384300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rgbClr val="E1E1E1"/>
              </a:gs>
            </a:gsLst>
            <a:lin ang="5400000" scaled="1"/>
          </a:gra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99190" dir="3011666" algn="ctr" rotWithShape="0">
              <a:schemeClr val="bg2"/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5" name="Rectangle 18"/>
          <p:cNvSpPr>
            <a:spLocks noChangeArrowheads="1"/>
          </p:cNvSpPr>
          <p:nvPr/>
        </p:nvSpPr>
        <p:spPr bwMode="auto">
          <a:xfrm>
            <a:off x="1979613" y="3192463"/>
            <a:ext cx="1511300" cy="1384300"/>
          </a:xfrm>
          <a:prstGeom prst="rect">
            <a:avLst/>
          </a:prstGeom>
          <a:gradFill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99190" dir="3011666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ko-KR" altLang="en-US"/>
          </a:p>
        </p:txBody>
      </p:sp>
      <p:sp>
        <p:nvSpPr>
          <p:cNvPr id="12295" name="Rectangle 19"/>
          <p:cNvSpPr>
            <a:spLocks noChangeArrowheads="1"/>
          </p:cNvSpPr>
          <p:nvPr/>
        </p:nvSpPr>
        <p:spPr bwMode="auto">
          <a:xfrm>
            <a:off x="3779838" y="3192463"/>
            <a:ext cx="1511300" cy="1384300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rgbClr val="E1E1E1"/>
              </a:gs>
            </a:gsLst>
            <a:lin ang="5400000" scaled="1"/>
          </a:gra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99190" dir="3011666" algn="ctr" rotWithShape="0">
              <a:schemeClr val="bg2"/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2296" name="Rectangle 20"/>
          <p:cNvSpPr>
            <a:spLocks noChangeArrowheads="1"/>
          </p:cNvSpPr>
          <p:nvPr/>
        </p:nvSpPr>
        <p:spPr bwMode="auto">
          <a:xfrm>
            <a:off x="5580063" y="3192463"/>
            <a:ext cx="1511300" cy="1384300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rgbClr val="E1E1E1"/>
              </a:gs>
            </a:gsLst>
            <a:lin ang="5400000" scaled="1"/>
          </a:gra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99190" dir="3011666" algn="ctr" rotWithShape="0">
              <a:schemeClr val="bg2"/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8" name="Rectangle 21"/>
          <p:cNvSpPr>
            <a:spLocks noChangeArrowheads="1"/>
          </p:cNvSpPr>
          <p:nvPr/>
        </p:nvSpPr>
        <p:spPr bwMode="auto">
          <a:xfrm>
            <a:off x="7380288" y="3208338"/>
            <a:ext cx="1511300" cy="1384300"/>
          </a:xfrm>
          <a:prstGeom prst="rect">
            <a:avLst/>
          </a:prstGeom>
          <a:gradFill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miter lim="800000"/>
            <a:headEnd/>
            <a:tailEnd/>
          </a:ln>
          <a:effectLst>
            <a:outerShdw dist="99190" dir="3011666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ko-KR" altLang="en-US"/>
          </a:p>
        </p:txBody>
      </p:sp>
      <p:sp>
        <p:nvSpPr>
          <p:cNvPr id="12298" name="Oval 22"/>
          <p:cNvSpPr>
            <a:spLocks noChangeArrowheads="1"/>
          </p:cNvSpPr>
          <p:nvPr/>
        </p:nvSpPr>
        <p:spPr bwMode="auto">
          <a:xfrm>
            <a:off x="827088" y="3800475"/>
            <a:ext cx="215900" cy="215900"/>
          </a:xfrm>
          <a:prstGeom prst="ellipse">
            <a:avLst/>
          </a:prstGeom>
          <a:gradFill rotWithShape="1">
            <a:gsLst>
              <a:gs pos="0">
                <a:srgbClr val="F1F1F1"/>
              </a:gs>
              <a:gs pos="100000">
                <a:srgbClr val="C0C0C0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>
            <a:outerShdw dist="25400" dir="54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2299" name="Oval 23"/>
          <p:cNvSpPr>
            <a:spLocks noChangeArrowheads="1"/>
          </p:cNvSpPr>
          <p:nvPr/>
        </p:nvSpPr>
        <p:spPr bwMode="auto">
          <a:xfrm>
            <a:off x="2627313" y="3800475"/>
            <a:ext cx="215900" cy="215900"/>
          </a:xfrm>
          <a:prstGeom prst="ellipse">
            <a:avLst/>
          </a:prstGeom>
          <a:gradFill rotWithShape="1">
            <a:gsLst>
              <a:gs pos="0">
                <a:srgbClr val="F1F1F1"/>
              </a:gs>
              <a:gs pos="100000">
                <a:srgbClr val="C0C0C0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>
            <a:outerShdw dist="25400" dir="54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2300" name="Oval 24"/>
          <p:cNvSpPr>
            <a:spLocks noChangeArrowheads="1"/>
          </p:cNvSpPr>
          <p:nvPr/>
        </p:nvSpPr>
        <p:spPr bwMode="auto">
          <a:xfrm>
            <a:off x="4427538" y="3800475"/>
            <a:ext cx="215900" cy="215900"/>
          </a:xfrm>
          <a:prstGeom prst="ellipse">
            <a:avLst/>
          </a:prstGeom>
          <a:gradFill rotWithShape="1">
            <a:gsLst>
              <a:gs pos="0">
                <a:srgbClr val="F1F1F1"/>
              </a:gs>
              <a:gs pos="100000">
                <a:srgbClr val="C0C0C0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>
            <a:outerShdw dist="25400" dir="54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2301" name="Oval 25"/>
          <p:cNvSpPr>
            <a:spLocks noChangeArrowheads="1"/>
          </p:cNvSpPr>
          <p:nvPr/>
        </p:nvSpPr>
        <p:spPr bwMode="auto">
          <a:xfrm>
            <a:off x="6227763" y="3800475"/>
            <a:ext cx="215900" cy="215900"/>
          </a:xfrm>
          <a:prstGeom prst="ellipse">
            <a:avLst/>
          </a:prstGeom>
          <a:gradFill rotWithShape="1">
            <a:gsLst>
              <a:gs pos="0">
                <a:srgbClr val="F1F1F1"/>
              </a:gs>
              <a:gs pos="100000">
                <a:srgbClr val="C0C0C0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>
            <a:outerShdw dist="25400" dir="54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2302" name="Oval 26"/>
          <p:cNvSpPr>
            <a:spLocks noChangeArrowheads="1"/>
          </p:cNvSpPr>
          <p:nvPr/>
        </p:nvSpPr>
        <p:spPr bwMode="auto">
          <a:xfrm>
            <a:off x="8027988" y="3800475"/>
            <a:ext cx="215900" cy="215900"/>
          </a:xfrm>
          <a:prstGeom prst="ellipse">
            <a:avLst/>
          </a:prstGeom>
          <a:gradFill rotWithShape="1">
            <a:gsLst>
              <a:gs pos="0">
                <a:srgbClr val="F1F1F1"/>
              </a:gs>
              <a:gs pos="100000">
                <a:srgbClr val="C0C0C0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>
            <a:outerShdw dist="25400" dir="54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cxnSp>
        <p:nvCxnSpPr>
          <p:cNvPr id="12303" name="AutoShape 28"/>
          <p:cNvCxnSpPr>
            <a:cxnSpLocks noChangeShapeType="1"/>
            <a:stCxn id="12298" idx="6"/>
            <a:endCxn id="12299" idx="2"/>
          </p:cNvCxnSpPr>
          <p:nvPr/>
        </p:nvCxnSpPr>
        <p:spPr bwMode="auto">
          <a:xfrm>
            <a:off x="1042988" y="3908425"/>
            <a:ext cx="1584325" cy="0"/>
          </a:xfrm>
          <a:prstGeom prst="straightConnector1">
            <a:avLst/>
          </a:prstGeom>
          <a:noFill/>
          <a:ln w="25400">
            <a:solidFill>
              <a:srgbClr val="18407B"/>
            </a:solidFill>
            <a:prstDash val="sysDot"/>
            <a:round/>
            <a:headEnd/>
            <a:tailEnd/>
          </a:ln>
        </p:spPr>
      </p:cxnSp>
      <p:cxnSp>
        <p:nvCxnSpPr>
          <p:cNvPr id="12304" name="AutoShape 29"/>
          <p:cNvCxnSpPr>
            <a:cxnSpLocks noChangeShapeType="1"/>
            <a:stCxn id="12299" idx="6"/>
            <a:endCxn id="12300" idx="2"/>
          </p:cNvCxnSpPr>
          <p:nvPr/>
        </p:nvCxnSpPr>
        <p:spPr bwMode="auto">
          <a:xfrm>
            <a:off x="2843213" y="3908425"/>
            <a:ext cx="1584325" cy="0"/>
          </a:xfrm>
          <a:prstGeom prst="straightConnector1">
            <a:avLst/>
          </a:prstGeom>
          <a:noFill/>
          <a:ln w="25400">
            <a:solidFill>
              <a:srgbClr val="18407B"/>
            </a:solidFill>
            <a:prstDash val="sysDot"/>
            <a:round/>
            <a:headEnd/>
            <a:tailEnd/>
          </a:ln>
        </p:spPr>
      </p:cxnSp>
      <p:cxnSp>
        <p:nvCxnSpPr>
          <p:cNvPr id="12305" name="AutoShape 30"/>
          <p:cNvCxnSpPr>
            <a:cxnSpLocks noChangeShapeType="1"/>
            <a:stCxn id="12300" idx="6"/>
            <a:endCxn id="12301" idx="2"/>
          </p:cNvCxnSpPr>
          <p:nvPr/>
        </p:nvCxnSpPr>
        <p:spPr bwMode="auto">
          <a:xfrm>
            <a:off x="4643438" y="3908425"/>
            <a:ext cx="1584325" cy="0"/>
          </a:xfrm>
          <a:prstGeom prst="straightConnector1">
            <a:avLst/>
          </a:prstGeom>
          <a:noFill/>
          <a:ln w="25400">
            <a:solidFill>
              <a:srgbClr val="18407B"/>
            </a:solidFill>
            <a:prstDash val="sysDot"/>
            <a:round/>
            <a:headEnd/>
            <a:tailEnd/>
          </a:ln>
        </p:spPr>
      </p:cxnSp>
      <p:cxnSp>
        <p:nvCxnSpPr>
          <p:cNvPr id="12306" name="AutoShape 31"/>
          <p:cNvCxnSpPr>
            <a:cxnSpLocks noChangeShapeType="1"/>
            <a:stCxn id="12301" idx="6"/>
            <a:endCxn id="12302" idx="2"/>
          </p:cNvCxnSpPr>
          <p:nvPr/>
        </p:nvCxnSpPr>
        <p:spPr bwMode="auto">
          <a:xfrm>
            <a:off x="6443663" y="3908425"/>
            <a:ext cx="1584325" cy="0"/>
          </a:xfrm>
          <a:prstGeom prst="straightConnector1">
            <a:avLst/>
          </a:prstGeom>
          <a:noFill/>
          <a:ln w="25400">
            <a:solidFill>
              <a:srgbClr val="18407B"/>
            </a:solidFill>
            <a:prstDash val="sysDot"/>
            <a:round/>
            <a:headEnd/>
            <a:tailEnd/>
          </a:ln>
        </p:spPr>
      </p:cxnSp>
      <p:sp>
        <p:nvSpPr>
          <p:cNvPr id="12307" name="WordArt 37"/>
          <p:cNvSpPr>
            <a:spLocks noChangeArrowheads="1" noChangeShapeType="1" noTextEdit="1"/>
          </p:cNvSpPr>
          <p:nvPr/>
        </p:nvSpPr>
        <p:spPr bwMode="auto">
          <a:xfrm>
            <a:off x="214282" y="4929198"/>
            <a:ext cx="1314450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1000" kern="10" dirty="0" smtClean="0">
                <a:ln w="9525">
                  <a:noFill/>
                  <a:round/>
                  <a:headEnd/>
                  <a:tailEnd/>
                </a:ln>
                <a:effectLst>
                  <a:outerShdw dist="12700" dir="5400000" algn="ctr" rotWithShape="0">
                    <a:srgbClr val="868686"/>
                  </a:outerShdw>
                </a:effectLst>
                <a:latin typeface="HY헤드라인M"/>
              </a:rPr>
              <a:t>筹划阶段</a:t>
            </a:r>
            <a:endParaRPr lang="zh-CN" altLang="en-US" sz="1000" kern="10" dirty="0">
              <a:ln w="9525">
                <a:noFill/>
                <a:round/>
                <a:headEnd/>
                <a:tailEnd/>
              </a:ln>
              <a:effectLst>
                <a:outerShdw dist="12700" dir="5400000" algn="ctr" rotWithShape="0">
                  <a:srgbClr val="868686"/>
                </a:outerShdw>
              </a:effectLst>
              <a:latin typeface="HY헤드라인M"/>
            </a:endParaRPr>
          </a:p>
        </p:txBody>
      </p:sp>
      <p:sp>
        <p:nvSpPr>
          <p:cNvPr id="12308" name="WordArt 40"/>
          <p:cNvSpPr>
            <a:spLocks noChangeArrowheads="1" noChangeShapeType="1" noTextEdit="1"/>
          </p:cNvSpPr>
          <p:nvPr/>
        </p:nvSpPr>
        <p:spPr bwMode="auto">
          <a:xfrm>
            <a:off x="2000232" y="5286388"/>
            <a:ext cx="1314450" cy="7143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1000" kern="10" dirty="0" smtClean="0">
                <a:ln w="9525">
                  <a:noFill/>
                  <a:round/>
                  <a:headEnd/>
                  <a:tailEnd/>
                </a:ln>
                <a:effectLst>
                  <a:outerShdw dist="12700" dir="5400000" algn="ctr" rotWithShape="0">
                    <a:srgbClr val="868686"/>
                  </a:outerShdw>
                </a:effectLst>
                <a:latin typeface="HY헤드라인M"/>
              </a:rPr>
              <a:t>应对评估设计</a:t>
            </a:r>
            <a:endParaRPr lang="zh-CN" altLang="en-US" sz="1000" kern="10" dirty="0">
              <a:ln w="9525">
                <a:noFill/>
                <a:round/>
                <a:headEnd/>
                <a:tailEnd/>
              </a:ln>
              <a:effectLst>
                <a:outerShdw dist="12700" dir="5400000" algn="ctr" rotWithShape="0">
                  <a:srgbClr val="868686"/>
                </a:outerShdw>
              </a:effectLst>
              <a:latin typeface="HY헤드라인M"/>
            </a:endParaRPr>
          </a:p>
        </p:txBody>
      </p:sp>
      <p:sp>
        <p:nvSpPr>
          <p:cNvPr id="12309" name="WordArt 41"/>
          <p:cNvSpPr>
            <a:spLocks noChangeArrowheads="1" noChangeShapeType="1" noTextEdit="1"/>
          </p:cNvSpPr>
          <p:nvPr/>
        </p:nvSpPr>
        <p:spPr bwMode="auto">
          <a:xfrm>
            <a:off x="3786182" y="5572140"/>
            <a:ext cx="1314450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1000" kern="10" dirty="0" smtClean="0">
                <a:ln w="9525">
                  <a:noFill/>
                  <a:round/>
                  <a:headEnd/>
                  <a:tailEnd/>
                </a:ln>
                <a:effectLst>
                  <a:outerShdw dist="12700" dir="5400000" algn="ctr" rotWithShape="0">
                    <a:srgbClr val="868686"/>
                  </a:outerShdw>
                </a:effectLst>
                <a:latin typeface="HY헤드라인M"/>
              </a:rPr>
              <a:t>专业所属壮大期</a:t>
            </a:r>
            <a:endParaRPr lang="zh-CN" altLang="en-US" sz="1000" kern="10" dirty="0">
              <a:ln w="9525">
                <a:noFill/>
                <a:round/>
                <a:headEnd/>
                <a:tailEnd/>
              </a:ln>
              <a:effectLst>
                <a:outerShdw dist="12700" dir="5400000" algn="ctr" rotWithShape="0">
                  <a:srgbClr val="868686"/>
                </a:outerShdw>
              </a:effectLst>
              <a:latin typeface="HY헤드라인M"/>
            </a:endParaRPr>
          </a:p>
        </p:txBody>
      </p:sp>
      <p:sp>
        <p:nvSpPr>
          <p:cNvPr id="12310" name="WordArt 42"/>
          <p:cNvSpPr>
            <a:spLocks noChangeArrowheads="1" noChangeShapeType="1" noTextEdit="1"/>
          </p:cNvSpPr>
          <p:nvPr/>
        </p:nvSpPr>
        <p:spPr bwMode="auto">
          <a:xfrm>
            <a:off x="5786446" y="5786454"/>
            <a:ext cx="1314450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1000" kern="10" dirty="0" smtClean="0">
                <a:ln w="9525">
                  <a:noFill/>
                  <a:round/>
                  <a:headEnd/>
                  <a:tailEnd/>
                </a:ln>
                <a:effectLst>
                  <a:outerShdw dist="12700" dir="5400000" algn="ctr" rotWithShape="0">
                    <a:srgbClr val="868686"/>
                  </a:outerShdw>
                </a:effectLst>
                <a:latin typeface="HY헤드라인M"/>
              </a:rPr>
              <a:t>增设新平台</a:t>
            </a:r>
            <a:endParaRPr lang="zh-CN" altLang="en-US" sz="1000" kern="10" dirty="0">
              <a:ln w="9525">
                <a:noFill/>
                <a:round/>
                <a:headEnd/>
                <a:tailEnd/>
              </a:ln>
              <a:effectLst>
                <a:outerShdw dist="12700" dir="5400000" algn="ctr" rotWithShape="0">
                  <a:srgbClr val="868686"/>
                </a:outerShdw>
              </a:effectLst>
              <a:latin typeface="HY헤드라인M"/>
            </a:endParaRPr>
          </a:p>
        </p:txBody>
      </p:sp>
      <p:sp>
        <p:nvSpPr>
          <p:cNvPr id="12311" name="WordArt 45"/>
          <p:cNvSpPr>
            <a:spLocks noChangeArrowheads="1" noChangeShapeType="1" noTextEdit="1"/>
          </p:cNvSpPr>
          <p:nvPr/>
        </p:nvSpPr>
        <p:spPr bwMode="auto">
          <a:xfrm>
            <a:off x="7572396" y="6143644"/>
            <a:ext cx="1314450" cy="7143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just"/>
            <a:r>
              <a:rPr lang="zh-CN" altLang="en-US" sz="1000" kern="10" dirty="0" smtClean="0">
                <a:ln w="9525">
                  <a:noFill/>
                  <a:round/>
                  <a:headEnd/>
                  <a:tailEnd/>
                </a:ln>
                <a:effectLst>
                  <a:outerShdw dist="12700" dir="5400000" algn="ctr" rotWithShape="0">
                    <a:srgbClr val="868686"/>
                  </a:outerShdw>
                </a:effectLst>
                <a:latin typeface="HY헤드라인M"/>
              </a:rPr>
              <a:t>框架基本成熟期</a:t>
            </a:r>
            <a:endParaRPr lang="zh-CN" altLang="en-US" sz="1000" kern="10" dirty="0">
              <a:ln w="9525">
                <a:noFill/>
                <a:round/>
                <a:headEnd/>
                <a:tailEnd/>
              </a:ln>
              <a:effectLst>
                <a:outerShdw dist="12700" dir="5400000" algn="ctr" rotWithShape="0">
                  <a:srgbClr val="868686"/>
                </a:outerShdw>
              </a:effectLst>
              <a:latin typeface="HY헤드라인M"/>
            </a:endParaRPr>
          </a:p>
        </p:txBody>
      </p:sp>
      <p:sp>
        <p:nvSpPr>
          <p:cNvPr id="88" name="직사각형 33"/>
          <p:cNvSpPr/>
          <p:nvPr/>
        </p:nvSpPr>
        <p:spPr>
          <a:xfrm>
            <a:off x="374650" y="3287713"/>
            <a:ext cx="1125629" cy="369332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ko-KR" b="1" dirty="0" smtClean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맑은 고딕" pitchFamily="50" charset="-127"/>
                <a:ea typeface="맑은 고딕" pitchFamily="50" charset="-127"/>
              </a:rPr>
              <a:t>20</a:t>
            </a:r>
            <a:r>
              <a:rPr lang="en-US" altLang="zh-CN" b="1" dirty="0" smtClean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맑은 고딕" pitchFamily="50" charset="-127"/>
                <a:ea typeface="맑은 고딕" pitchFamily="50" charset="-127"/>
              </a:rPr>
              <a:t>09</a:t>
            </a:r>
            <a:r>
              <a:rPr lang="en-US" altLang="ko-KR" b="1" dirty="0" smtClean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en-US" altLang="zh-CN" b="1" dirty="0" smtClean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맑은 고딕" pitchFamily="50" charset="-127"/>
                <a:ea typeface="맑은 고딕" pitchFamily="50" charset="-127"/>
              </a:rPr>
              <a:t>12</a:t>
            </a:r>
            <a:endParaRPr lang="en-US" altLang="ko-KR" b="1" dirty="0">
              <a:ln w="18415" cmpd="sng">
                <a:noFill/>
                <a:prstDash val="solid"/>
              </a:ln>
              <a:solidFill>
                <a:srgbClr val="F7F7F7"/>
              </a:solidFill>
              <a:effectLst>
                <a:outerShdw blurRad="50800" dist="38100" dir="2700000" algn="tl" rotWithShape="0">
                  <a:prstClr val="black"/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9" name="직사각형 34"/>
          <p:cNvSpPr/>
          <p:nvPr/>
        </p:nvSpPr>
        <p:spPr>
          <a:xfrm>
            <a:off x="2160588" y="3287713"/>
            <a:ext cx="1125629" cy="369332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ko-KR" b="1" dirty="0" smtClean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맑은 고딕" pitchFamily="50" charset="-127"/>
                <a:ea typeface="맑은 고딕" pitchFamily="50" charset="-127"/>
              </a:rPr>
              <a:t>20</a:t>
            </a:r>
            <a:r>
              <a:rPr lang="en-US" altLang="zh-CN" b="1" dirty="0" smtClean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맑은 고딕" pitchFamily="50" charset="-127"/>
                <a:ea typeface="맑은 고딕" pitchFamily="50" charset="-127"/>
              </a:rPr>
              <a:t>10</a:t>
            </a:r>
            <a:r>
              <a:rPr lang="en-US" altLang="ko-KR" b="1" dirty="0" smtClean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en-US" altLang="ko-KR" b="1" dirty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</a:p>
        </p:txBody>
      </p:sp>
      <p:sp>
        <p:nvSpPr>
          <p:cNvPr id="90" name="직사각형 35"/>
          <p:cNvSpPr/>
          <p:nvPr/>
        </p:nvSpPr>
        <p:spPr>
          <a:xfrm>
            <a:off x="3946525" y="3287713"/>
            <a:ext cx="1125629" cy="369332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ko-KR" b="1" dirty="0" smtClean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맑은 고딕" pitchFamily="50" charset="-127"/>
                <a:ea typeface="맑은 고딕" pitchFamily="50" charset="-127"/>
              </a:rPr>
              <a:t>20</a:t>
            </a:r>
            <a:r>
              <a:rPr lang="en-US" altLang="zh-CN" b="1" dirty="0" smtClean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맑은 고딕" pitchFamily="50" charset="-127"/>
                <a:ea typeface="맑은 고딕" pitchFamily="50" charset="-127"/>
              </a:rPr>
              <a:t>10</a:t>
            </a:r>
            <a:r>
              <a:rPr lang="en-US" altLang="ko-KR" b="1" dirty="0" smtClean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맑은 고딕" pitchFamily="50" charset="-127"/>
                <a:ea typeface="맑은 고딕" pitchFamily="50" charset="-127"/>
              </a:rPr>
              <a:t>. 0</a:t>
            </a:r>
            <a:r>
              <a:rPr lang="en-US" altLang="zh-CN" b="1" dirty="0" smtClean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맑은 고딕" pitchFamily="50" charset="-127"/>
                <a:ea typeface="맑은 고딕" pitchFamily="50" charset="-127"/>
              </a:rPr>
              <a:t>9</a:t>
            </a:r>
            <a:endParaRPr lang="en-US" altLang="ko-KR" b="1" dirty="0">
              <a:ln w="18415" cmpd="sng">
                <a:noFill/>
                <a:prstDash val="solid"/>
              </a:ln>
              <a:solidFill>
                <a:srgbClr val="F7F7F7"/>
              </a:solidFill>
              <a:effectLst>
                <a:outerShdw blurRad="50800" dist="38100" dir="2700000" algn="tl" rotWithShape="0">
                  <a:prstClr val="black"/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1" name="직사각형 36"/>
          <p:cNvSpPr/>
          <p:nvPr/>
        </p:nvSpPr>
        <p:spPr>
          <a:xfrm>
            <a:off x="5786438" y="3287713"/>
            <a:ext cx="1125629" cy="369332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ko-KR" b="1" dirty="0" smtClean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맑은 고딕" pitchFamily="50" charset="-127"/>
                <a:ea typeface="맑은 고딕" pitchFamily="50" charset="-127"/>
              </a:rPr>
              <a:t>201</a:t>
            </a:r>
            <a:r>
              <a:rPr lang="en-US" altLang="zh-CN" b="1" dirty="0" smtClean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en-US" altLang="ko-KR" b="1" dirty="0" smtClean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en-US" altLang="ko-KR" b="1" dirty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맑은 고딕" pitchFamily="50" charset="-127"/>
                <a:ea typeface="맑은 고딕" pitchFamily="50" charset="-127"/>
              </a:rPr>
              <a:t>03</a:t>
            </a:r>
          </a:p>
        </p:txBody>
      </p:sp>
      <p:sp>
        <p:nvSpPr>
          <p:cNvPr id="92" name="직사각형 37"/>
          <p:cNvSpPr/>
          <p:nvPr/>
        </p:nvSpPr>
        <p:spPr>
          <a:xfrm>
            <a:off x="7589838" y="3287713"/>
            <a:ext cx="1125629" cy="369332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altLang="ko-KR" b="1" dirty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맑은 고딕" pitchFamily="50" charset="-127"/>
                <a:ea typeface="맑은 고딕" pitchFamily="50" charset="-127"/>
              </a:rPr>
              <a:t>2011. </a:t>
            </a:r>
            <a:r>
              <a:rPr lang="en-US" altLang="ko-KR" b="1" dirty="0" smtClean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맑은 고딕" pitchFamily="50" charset="-127"/>
                <a:ea typeface="맑은 고딕" pitchFamily="50" charset="-127"/>
              </a:rPr>
              <a:t>0</a:t>
            </a:r>
            <a:r>
              <a:rPr lang="en-US" altLang="zh-CN" b="1" dirty="0" smtClean="0">
                <a:ln w="18415" cmpd="sng">
                  <a:noFill/>
                  <a:prstDash val="solid"/>
                </a:ln>
                <a:solidFill>
                  <a:srgbClr val="F7F7F7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맑은 고딕" pitchFamily="50" charset="-127"/>
                <a:ea typeface="맑은 고딕" pitchFamily="50" charset="-127"/>
              </a:rPr>
              <a:t>9</a:t>
            </a:r>
            <a:endParaRPr lang="en-US" altLang="ko-KR" b="1" dirty="0">
              <a:ln w="18415" cmpd="sng">
                <a:noFill/>
                <a:prstDash val="solid"/>
              </a:ln>
              <a:solidFill>
                <a:srgbClr val="F7F7F7"/>
              </a:solidFill>
              <a:effectLst>
                <a:outerShdw blurRad="50800" dist="38100" dir="2700000" algn="tl" rotWithShape="0">
                  <a:prstClr val="black"/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9" name="TextBox 50"/>
          <p:cNvSpPr txBox="1">
            <a:spLocks noChangeArrowheads="1"/>
          </p:cNvSpPr>
          <p:nvPr/>
        </p:nvSpPr>
        <p:spPr bwMode="auto">
          <a:xfrm>
            <a:off x="571472" y="285728"/>
            <a:ext cx="4489450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教研室工作的现状</a:t>
            </a:r>
            <a:endParaRPr lang="zh-CN" altLang="en-US" sz="2800" b="1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30" name="图片 4" descr="www.tuweimei.comComp_10751365_8da38r7WKQstBSVs2j7WO63r8MxMGFXE.jpg"/>
          <p:cNvPicPr>
            <a:picLocks noGrp="1" noChangeAspect="1"/>
          </p:cNvPicPr>
          <p:nvPr isPhoto="1"/>
        </p:nvPicPr>
        <p:blipFill>
          <a:blip r:embed="rId3"/>
          <a:srcRect/>
          <a:stretch>
            <a:fillRect/>
          </a:stretch>
        </p:blipFill>
        <p:spPr bwMode="auto">
          <a:xfrm>
            <a:off x="7143760" y="0"/>
            <a:ext cx="2000240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52"/>
          <p:cNvSpPr>
            <a:spLocks noGrp="1"/>
          </p:cNvSpPr>
          <p:nvPr>
            <p:ph type="title"/>
          </p:nvPr>
        </p:nvSpPr>
        <p:spPr>
          <a:xfrm>
            <a:off x="357158" y="1214422"/>
            <a:ext cx="8229600" cy="65405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</a:rPr>
              <a:t>2.</a:t>
            </a:r>
            <a:r>
              <a:rPr lang="zh-CN" altLang="en-US" sz="2800" dirty="0" smtClean="0">
                <a:solidFill>
                  <a:schemeClr val="tx1"/>
                </a:solidFill>
              </a:rPr>
              <a:t>教研室工作规范管理</a:t>
            </a:r>
          </a:p>
        </p:txBody>
      </p:sp>
      <p:grpSp>
        <p:nvGrpSpPr>
          <p:cNvPr id="11267" name="组合 54"/>
          <p:cNvGrpSpPr>
            <a:grpSpLocks/>
          </p:cNvGrpSpPr>
          <p:nvPr/>
        </p:nvGrpSpPr>
        <p:grpSpPr bwMode="auto">
          <a:xfrm>
            <a:off x="-47413" y="2510143"/>
            <a:ext cx="8905693" cy="3847815"/>
            <a:chOff x="-47982" y="1828800"/>
            <a:chExt cx="8906328" cy="3847815"/>
          </a:xfrm>
        </p:grpSpPr>
        <p:sp>
          <p:nvSpPr>
            <p:cNvPr id="11269" name="AutoShape 3"/>
            <p:cNvSpPr>
              <a:spLocks noChangeArrowheads="1"/>
            </p:cNvSpPr>
            <p:nvPr/>
          </p:nvSpPr>
          <p:spPr bwMode="gray">
            <a:xfrm rot="-3626814">
              <a:off x="4564062" y="2538413"/>
              <a:ext cx="792163" cy="288925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 w="0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270" name="AutoShape 4"/>
            <p:cNvSpPr>
              <a:spLocks noChangeArrowheads="1"/>
            </p:cNvSpPr>
            <p:nvPr/>
          </p:nvSpPr>
          <p:spPr bwMode="gray">
            <a:xfrm rot="3465783">
              <a:off x="4614862" y="4648200"/>
              <a:ext cx="792163" cy="288925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 w="0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271" name="AutoShape 5"/>
            <p:cNvSpPr>
              <a:spLocks noChangeArrowheads="1"/>
            </p:cNvSpPr>
            <p:nvPr/>
          </p:nvSpPr>
          <p:spPr bwMode="gray">
            <a:xfrm rot="-7230978">
              <a:off x="3395662" y="2560638"/>
              <a:ext cx="792163" cy="288925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 w="0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272" name="AutoShape 6"/>
            <p:cNvSpPr>
              <a:spLocks noChangeArrowheads="1"/>
            </p:cNvSpPr>
            <p:nvPr/>
          </p:nvSpPr>
          <p:spPr bwMode="gray">
            <a:xfrm rot="7535209">
              <a:off x="3357562" y="4614863"/>
              <a:ext cx="792163" cy="288925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 w="0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273" name="AutoShape 7"/>
            <p:cNvSpPr>
              <a:spLocks noChangeArrowheads="1"/>
            </p:cNvSpPr>
            <p:nvPr/>
          </p:nvSpPr>
          <p:spPr bwMode="gray">
            <a:xfrm>
              <a:off x="5194300" y="3611563"/>
              <a:ext cx="792163" cy="288925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 w="0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274" name="AutoShape 8"/>
            <p:cNvSpPr>
              <a:spLocks noChangeArrowheads="1"/>
            </p:cNvSpPr>
            <p:nvPr/>
          </p:nvSpPr>
          <p:spPr bwMode="gray">
            <a:xfrm rot="10800000">
              <a:off x="2784475" y="3605213"/>
              <a:ext cx="863600" cy="288925"/>
            </a:xfrm>
            <a:prstGeom prst="rightArrow">
              <a:avLst>
                <a:gd name="adj1" fmla="val 35167"/>
                <a:gd name="adj2" fmla="val 121041"/>
              </a:avLst>
            </a:prstGeom>
            <a:solidFill>
              <a:schemeClr val="accent1"/>
            </a:solidFill>
            <a:ln w="0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275" name="Oval 9"/>
            <p:cNvSpPr>
              <a:spLocks noChangeArrowheads="1"/>
            </p:cNvSpPr>
            <p:nvPr/>
          </p:nvSpPr>
          <p:spPr bwMode="auto">
            <a:xfrm>
              <a:off x="2505075" y="1854200"/>
              <a:ext cx="3743325" cy="3744913"/>
            </a:xfrm>
            <a:prstGeom prst="ellipse">
              <a:avLst/>
            </a:prstGeom>
            <a:noFill/>
            <a:ln w="38100" algn="ctr">
              <a:solidFill>
                <a:schemeClr val="tx2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276" name="Text Box 10"/>
            <p:cNvSpPr txBox="1">
              <a:spLocks noChangeArrowheads="1"/>
            </p:cNvSpPr>
            <p:nvPr/>
          </p:nvSpPr>
          <p:spPr bwMode="auto">
            <a:xfrm>
              <a:off x="5572132" y="1876000"/>
              <a:ext cx="2714644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dirty="0" smtClean="0">
                  <a:latin typeface="华文细黑" pitchFamily="2" charset="-122"/>
                  <a:ea typeface="华文细黑" pitchFamily="2" charset="-122"/>
                </a:rPr>
                <a:t>课题申报</a:t>
              </a:r>
              <a:endParaRPr lang="zh-CN" altLang="en-US" sz="2400" dirty="0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1277" name="Text Box 11"/>
            <p:cNvSpPr txBox="1">
              <a:spLocks noChangeArrowheads="1"/>
            </p:cNvSpPr>
            <p:nvPr/>
          </p:nvSpPr>
          <p:spPr bwMode="auto">
            <a:xfrm>
              <a:off x="571472" y="1828800"/>
              <a:ext cx="2663853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dirty="0" smtClean="0">
                  <a:latin typeface="华文细黑" pitchFamily="2" charset="-122"/>
                  <a:ea typeface="华文细黑" pitchFamily="2" charset="-122"/>
                </a:rPr>
                <a:t>组织课堂教学工作</a:t>
              </a:r>
              <a:endParaRPr lang="zh-CN" altLang="en-US" sz="2400" dirty="0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1278" name="Text Box 12"/>
            <p:cNvSpPr txBox="1">
              <a:spLocks noChangeArrowheads="1"/>
            </p:cNvSpPr>
            <p:nvPr/>
          </p:nvSpPr>
          <p:spPr bwMode="auto">
            <a:xfrm>
              <a:off x="6467474" y="3581400"/>
              <a:ext cx="2390872" cy="83099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latin typeface="华文细黑" pitchFamily="2" charset="-122"/>
                  <a:ea typeface="华文细黑" pitchFamily="2" charset="-122"/>
                </a:rPr>
                <a:t>组织集体备课等教学交流工作</a:t>
              </a:r>
              <a:endParaRPr lang="zh-CN" altLang="en-US" sz="2400" dirty="0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1279" name="Text Box 13"/>
            <p:cNvSpPr txBox="1">
              <a:spLocks noChangeArrowheads="1"/>
            </p:cNvSpPr>
            <p:nvPr/>
          </p:nvSpPr>
          <p:spPr bwMode="auto">
            <a:xfrm>
              <a:off x="5553075" y="5181600"/>
              <a:ext cx="203147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dirty="0" smtClean="0">
                  <a:latin typeface="华文细黑" pitchFamily="2" charset="-122"/>
                  <a:ea typeface="华文细黑" pitchFamily="2" charset="-122"/>
                </a:rPr>
                <a:t>师资</a:t>
              </a:r>
              <a:r>
                <a:rPr lang="zh-CN" altLang="en-US" sz="2400" dirty="0" smtClean="0">
                  <a:latin typeface="华文细黑" pitchFamily="2" charset="-122"/>
                  <a:ea typeface="华文细黑" pitchFamily="2" charset="-122"/>
                </a:rPr>
                <a:t>队伍培养</a:t>
              </a:r>
              <a:endParaRPr lang="zh-CN" altLang="en-US" sz="2400" dirty="0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1280" name="Text Box 14"/>
            <p:cNvSpPr txBox="1">
              <a:spLocks noChangeArrowheads="1"/>
            </p:cNvSpPr>
            <p:nvPr/>
          </p:nvSpPr>
          <p:spPr bwMode="auto">
            <a:xfrm>
              <a:off x="285175" y="3581400"/>
              <a:ext cx="203575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dirty="0">
                  <a:latin typeface="华文细黑" pitchFamily="2" charset="-122"/>
                  <a:ea typeface="华文细黑" pitchFamily="2" charset="-122"/>
                </a:rPr>
                <a:t>教材建设工作</a:t>
              </a:r>
            </a:p>
          </p:txBody>
        </p:sp>
        <p:sp>
          <p:nvSpPr>
            <p:cNvPr id="11281" name="Text Box 15"/>
            <p:cNvSpPr txBox="1">
              <a:spLocks noChangeArrowheads="1"/>
            </p:cNvSpPr>
            <p:nvPr/>
          </p:nvSpPr>
          <p:spPr bwMode="auto">
            <a:xfrm>
              <a:off x="-47982" y="5214950"/>
              <a:ext cx="3262665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zh-CN" altLang="en-US" sz="2400" dirty="0" smtClean="0">
                  <a:latin typeface="华文细黑" pitchFamily="2" charset="-122"/>
                  <a:ea typeface="华文细黑" pitchFamily="2" charset="-122"/>
                </a:rPr>
                <a:t>积极拓展实验课程建设</a:t>
              </a:r>
              <a:endParaRPr lang="zh-CN" altLang="en-US" sz="2400" dirty="0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38" name="Oval 16"/>
            <p:cNvSpPr>
              <a:spLocks noChangeArrowheads="1"/>
            </p:cNvSpPr>
            <p:nvPr/>
          </p:nvSpPr>
          <p:spPr bwMode="gray">
            <a:xfrm>
              <a:off x="2361803" y="3632200"/>
              <a:ext cx="304822" cy="3048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Oval 17"/>
            <p:cNvSpPr>
              <a:spLocks noChangeArrowheads="1"/>
            </p:cNvSpPr>
            <p:nvPr/>
          </p:nvSpPr>
          <p:spPr bwMode="gray">
            <a:xfrm>
              <a:off x="3276268" y="1981200"/>
              <a:ext cx="304822" cy="3048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Oval 18"/>
            <p:cNvSpPr>
              <a:spLocks noChangeArrowheads="1"/>
            </p:cNvSpPr>
            <p:nvPr/>
          </p:nvSpPr>
          <p:spPr bwMode="gray">
            <a:xfrm>
              <a:off x="5181404" y="1981200"/>
              <a:ext cx="304822" cy="3048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Oval 19"/>
            <p:cNvSpPr>
              <a:spLocks noChangeArrowheads="1"/>
            </p:cNvSpPr>
            <p:nvPr/>
          </p:nvSpPr>
          <p:spPr bwMode="gray">
            <a:xfrm>
              <a:off x="3200063" y="5181600"/>
              <a:ext cx="304822" cy="3048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Oval 20"/>
            <p:cNvSpPr>
              <a:spLocks noChangeArrowheads="1"/>
            </p:cNvSpPr>
            <p:nvPr/>
          </p:nvSpPr>
          <p:spPr bwMode="gray">
            <a:xfrm>
              <a:off x="5181404" y="5181600"/>
              <a:ext cx="304822" cy="3048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Oval 21"/>
            <p:cNvSpPr>
              <a:spLocks noChangeArrowheads="1"/>
            </p:cNvSpPr>
            <p:nvPr/>
          </p:nvSpPr>
          <p:spPr bwMode="gray">
            <a:xfrm>
              <a:off x="6095870" y="3619500"/>
              <a:ext cx="304822" cy="3048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Oval 22"/>
            <p:cNvSpPr>
              <a:spLocks noChangeArrowheads="1"/>
            </p:cNvSpPr>
            <p:nvPr/>
          </p:nvSpPr>
          <p:spPr bwMode="gray">
            <a:xfrm>
              <a:off x="3544575" y="2884488"/>
              <a:ext cx="1703509" cy="1687512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Oval 23"/>
            <p:cNvSpPr>
              <a:spLocks noChangeArrowheads="1"/>
            </p:cNvSpPr>
            <p:nvPr/>
          </p:nvSpPr>
          <p:spPr bwMode="gray">
            <a:xfrm>
              <a:off x="3544575" y="2884488"/>
              <a:ext cx="1703509" cy="1687512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32001"/>
                  </a:schemeClr>
                </a:gs>
                <a:gs pos="100000">
                  <a:schemeClr val="fol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Oval 24"/>
            <p:cNvSpPr>
              <a:spLocks noChangeArrowheads="1"/>
            </p:cNvSpPr>
            <p:nvPr/>
          </p:nvSpPr>
          <p:spPr bwMode="gray">
            <a:xfrm>
              <a:off x="3655708" y="2994025"/>
              <a:ext cx="1481243" cy="146685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Oval 25"/>
            <p:cNvSpPr>
              <a:spLocks noChangeArrowheads="1"/>
            </p:cNvSpPr>
            <p:nvPr/>
          </p:nvSpPr>
          <p:spPr bwMode="gray">
            <a:xfrm>
              <a:off x="3700162" y="3028950"/>
              <a:ext cx="1481243" cy="146685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292" name="Oval 26"/>
            <p:cNvSpPr>
              <a:spLocks noChangeArrowheads="1"/>
            </p:cNvSpPr>
            <p:nvPr/>
          </p:nvSpPr>
          <p:spPr bwMode="gray">
            <a:xfrm>
              <a:off x="3730625" y="3068638"/>
              <a:ext cx="1333500" cy="1320800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>
                <a:latin typeface="Calibri" pitchFamily="34" charset="0"/>
              </a:endParaRPr>
            </a:p>
          </p:txBody>
        </p:sp>
        <p:grpSp>
          <p:nvGrpSpPr>
            <p:cNvPr id="11293" name="Group 27"/>
            <p:cNvGrpSpPr>
              <a:grpSpLocks/>
            </p:cNvGrpSpPr>
            <p:nvPr/>
          </p:nvGrpSpPr>
          <p:grpSpPr bwMode="auto">
            <a:xfrm>
              <a:off x="3751263" y="3087688"/>
              <a:ext cx="1290638" cy="1277938"/>
              <a:chOff x="4166" y="1706"/>
              <a:chExt cx="1252" cy="1252"/>
            </a:xfrm>
          </p:grpSpPr>
          <p:sp>
            <p:nvSpPr>
              <p:cNvPr id="11295" name="Oval 28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1296" name="Oval 29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1297" name="Oval 30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1298" name="Oval 31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sp>
          <p:nvSpPr>
            <p:cNvPr id="11294" name="Text Box 32"/>
            <p:cNvSpPr txBox="1">
              <a:spLocks noChangeArrowheads="1"/>
            </p:cNvSpPr>
            <p:nvPr/>
          </p:nvSpPr>
          <p:spPr bwMode="gray">
            <a:xfrm>
              <a:off x="3848852" y="3247723"/>
              <a:ext cx="1008681" cy="107721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3200" b="1" dirty="0" smtClean="0">
                  <a:solidFill>
                    <a:srgbClr val="000000"/>
                  </a:solidFill>
                  <a:latin typeface="Calibri" pitchFamily="34" charset="0"/>
                </a:rPr>
                <a:t>制度</a:t>
              </a:r>
              <a:endParaRPr lang="en-US" altLang="zh-CN" sz="3200" b="1" dirty="0" smtClean="0">
                <a:solidFill>
                  <a:srgbClr val="000000"/>
                </a:solidFill>
                <a:latin typeface="Calibri" pitchFamily="34" charset="0"/>
              </a:endParaRPr>
            </a:p>
            <a:p>
              <a:pPr algn="ctr" eaLnBrk="0" hangingPunct="0"/>
              <a:r>
                <a:rPr lang="zh-CN" altLang="en-US" sz="3200" b="1" dirty="0" smtClean="0">
                  <a:solidFill>
                    <a:srgbClr val="000000"/>
                  </a:solidFill>
                  <a:latin typeface="Calibri" pitchFamily="34" charset="0"/>
                </a:rPr>
                <a:t>规范</a:t>
              </a:r>
              <a:endParaRPr lang="en-US" altLang="zh-CN" sz="3200" b="1" dirty="0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sp>
        <p:nvSpPr>
          <p:cNvPr id="11268" name="灯片编号占位符 5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9157498-D0A4-471D-8852-1F81D9734F2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 smtClean="0"/>
          </a:p>
        </p:txBody>
      </p:sp>
      <p:sp>
        <p:nvSpPr>
          <p:cNvPr id="35" name="TextBox 50"/>
          <p:cNvSpPr txBox="1">
            <a:spLocks noChangeArrowheads="1"/>
          </p:cNvSpPr>
          <p:nvPr/>
        </p:nvSpPr>
        <p:spPr bwMode="auto">
          <a:xfrm>
            <a:off x="571472" y="285728"/>
            <a:ext cx="4489450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教研室工作的现状</a:t>
            </a:r>
            <a:endParaRPr lang="zh-CN" altLang="en-US" sz="2800" b="1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36" name="图片 1" descr="www.tuweimei.comComp_6852315_um7hk670Afe6IVuLfho4x4urYrm6Q6OA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6572256" y="0"/>
            <a:ext cx="2571744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Oval 3"/>
          <p:cNvSpPr>
            <a:spLocks noChangeArrowheads="1"/>
          </p:cNvSpPr>
          <p:nvPr/>
        </p:nvSpPr>
        <p:spPr bwMode="gray">
          <a:xfrm>
            <a:off x="3267075" y="1371600"/>
            <a:ext cx="2641600" cy="2644775"/>
          </a:xfrm>
          <a:prstGeom prst="ellipse">
            <a:avLst/>
          </a:prstGeom>
          <a:solidFill>
            <a:schemeClr val="accent2">
              <a:alpha val="34901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3316" name="Oval 4"/>
          <p:cNvSpPr>
            <a:spLocks noChangeArrowheads="1"/>
          </p:cNvSpPr>
          <p:nvPr/>
        </p:nvSpPr>
        <p:spPr bwMode="gray">
          <a:xfrm>
            <a:off x="4206875" y="2763838"/>
            <a:ext cx="2643188" cy="2643187"/>
          </a:xfrm>
          <a:prstGeom prst="ellipse">
            <a:avLst/>
          </a:prstGeom>
          <a:solidFill>
            <a:schemeClr val="folHlink">
              <a:alpha val="34901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3317" name="Oval 5"/>
          <p:cNvSpPr>
            <a:spLocks noChangeArrowheads="1"/>
          </p:cNvSpPr>
          <p:nvPr/>
        </p:nvSpPr>
        <p:spPr bwMode="gray">
          <a:xfrm>
            <a:off x="2224088" y="2728913"/>
            <a:ext cx="2644775" cy="2643187"/>
          </a:xfrm>
          <a:prstGeom prst="ellipse">
            <a:avLst/>
          </a:prstGeom>
          <a:solidFill>
            <a:schemeClr val="accent1">
              <a:alpha val="34901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 flipH="1" flipV="1">
            <a:off x="2357422" y="2714619"/>
            <a:ext cx="1143008" cy="1428759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9" name="Line 7"/>
          <p:cNvSpPr>
            <a:spLocks noChangeShapeType="1"/>
          </p:cNvSpPr>
          <p:nvPr/>
        </p:nvSpPr>
        <p:spPr bwMode="auto">
          <a:xfrm flipV="1">
            <a:off x="4572000" y="2143116"/>
            <a:ext cx="1503365" cy="571504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 flipH="1">
            <a:off x="4786314" y="4143380"/>
            <a:ext cx="714380" cy="1400177"/>
          </a:xfrm>
          <a:prstGeom prst="line">
            <a:avLst/>
          </a:prstGeom>
          <a:noFill/>
          <a:ln w="19050">
            <a:solidFill>
              <a:srgbClr val="4D4D4D"/>
            </a:solidFill>
            <a:round/>
            <a:headEnd type="oval" w="lg" len="lg"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gray">
          <a:xfrm>
            <a:off x="3795713" y="3344863"/>
            <a:ext cx="1467069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 smtClean="0">
                <a:latin typeface="Calibri" pitchFamily="34" charset="0"/>
              </a:rPr>
              <a:t>主任的烦恼</a:t>
            </a:r>
            <a:endParaRPr lang="en-US" altLang="zh-CN" sz="2000" b="1" dirty="0">
              <a:latin typeface="Calibri" pitchFamily="34" charset="0"/>
            </a:endParaRPr>
          </a:p>
        </p:txBody>
      </p:sp>
      <p:sp>
        <p:nvSpPr>
          <p:cNvPr id="50" name="Text Box 10"/>
          <p:cNvSpPr txBox="1">
            <a:spLocks noChangeArrowheads="1"/>
          </p:cNvSpPr>
          <p:nvPr/>
        </p:nvSpPr>
        <p:spPr bwMode="auto">
          <a:xfrm>
            <a:off x="142876" y="1585729"/>
            <a:ext cx="300036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20650" indent="-12065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accent2"/>
                </a:solidFill>
                <a:latin typeface="+mn-lt"/>
              </a:rPr>
              <a:t>   </a:t>
            </a:r>
            <a:r>
              <a:rPr lang="en-US" altLang="zh-CN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01</a:t>
            </a:r>
            <a:r>
              <a:rPr lang="en-US" altLang="zh-CN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.</a:t>
            </a:r>
            <a:r>
              <a:rPr lang="zh-CN" altLang="en-US" sz="2400" b="1" dirty="0" smtClean="0">
                <a:solidFill>
                  <a:srgbClr val="1C1C1C"/>
                </a:solidFill>
                <a:latin typeface="+mn-lt"/>
              </a:rPr>
              <a:t>教研室主任的行政事务工作与教学工作</a:t>
            </a:r>
            <a:r>
              <a:rPr lang="zh-CN" altLang="en-US" sz="2400" b="1" dirty="0" smtClean="0">
                <a:solidFill>
                  <a:srgbClr val="1C1C1C"/>
                </a:solidFill>
                <a:latin typeface="+mn-lt"/>
              </a:rPr>
              <a:t>的侧重点</a:t>
            </a:r>
            <a:endParaRPr lang="en-US" altLang="zh-CN" sz="2400" b="1" dirty="0">
              <a:solidFill>
                <a:srgbClr val="1C1C1C"/>
              </a:solidFill>
              <a:latin typeface="+mn-lt"/>
            </a:endParaRPr>
          </a:p>
        </p:txBody>
      </p:sp>
      <p:sp>
        <p:nvSpPr>
          <p:cNvPr id="51" name="Text Box 11"/>
          <p:cNvSpPr txBox="1">
            <a:spLocks noChangeArrowheads="1"/>
          </p:cNvSpPr>
          <p:nvPr/>
        </p:nvSpPr>
        <p:spPr bwMode="auto">
          <a:xfrm>
            <a:off x="5967441" y="1883623"/>
            <a:ext cx="26765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20650" indent="-12065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669900"/>
                </a:solidFill>
                <a:latin typeface="+mn-ea"/>
                <a:ea typeface="+mn-ea"/>
              </a:rPr>
              <a:t> </a:t>
            </a:r>
            <a:r>
              <a:rPr lang="en-US" altLang="zh-CN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02.</a:t>
            </a:r>
            <a:r>
              <a:rPr lang="zh-CN" altLang="en-US" sz="2400" b="1" dirty="0" smtClean="0">
                <a:solidFill>
                  <a:srgbClr val="1C1C1C"/>
                </a:solidFill>
                <a:latin typeface="+mn-ea"/>
                <a:ea typeface="+mn-ea"/>
              </a:rPr>
              <a:t>新办专业教研室工作的瓶颈</a:t>
            </a:r>
            <a:endParaRPr lang="en-US" altLang="zh-CN" sz="2400" b="1" dirty="0">
              <a:solidFill>
                <a:srgbClr val="1C1C1C"/>
              </a:solidFill>
              <a:latin typeface="+mn-ea"/>
              <a:ea typeface="+mn-ea"/>
            </a:endParaRPr>
          </a:p>
        </p:txBody>
      </p:sp>
      <p:sp>
        <p:nvSpPr>
          <p:cNvPr id="52" name="Text Box 12"/>
          <p:cNvSpPr txBox="1">
            <a:spLocks noChangeArrowheads="1"/>
          </p:cNvSpPr>
          <p:nvPr/>
        </p:nvSpPr>
        <p:spPr bwMode="auto">
          <a:xfrm>
            <a:off x="2500298" y="5526961"/>
            <a:ext cx="400052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20650" indent="-12065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333399"/>
                </a:solidFill>
                <a:latin typeface="+mn-lt"/>
              </a:rPr>
              <a:t>   </a:t>
            </a:r>
            <a:r>
              <a:rPr lang="en-US" altLang="zh-CN" sz="24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03.</a:t>
            </a:r>
            <a:r>
              <a:rPr lang="zh-CN" altLang="en-US" sz="2400" b="1" dirty="0" smtClean="0">
                <a:solidFill>
                  <a:srgbClr val="1C1C1C"/>
                </a:solidFill>
                <a:latin typeface="+mn-lt"/>
              </a:rPr>
              <a:t>经管类课程与医药课程</a:t>
            </a:r>
            <a:r>
              <a:rPr lang="zh-CN" altLang="en-US" sz="2400" b="1" dirty="0" smtClean="0">
                <a:solidFill>
                  <a:srgbClr val="1C1C1C"/>
                </a:solidFill>
                <a:latin typeface="+mn-lt"/>
              </a:rPr>
              <a:t>的教学管理过程中差异</a:t>
            </a:r>
            <a:r>
              <a:rPr lang="zh-CN" altLang="en-US" sz="2400" b="1" dirty="0" smtClean="0">
                <a:solidFill>
                  <a:srgbClr val="1C1C1C"/>
                </a:solidFill>
                <a:latin typeface="+mn-lt"/>
              </a:rPr>
              <a:t>大</a:t>
            </a:r>
            <a:endParaRPr lang="en-US" altLang="zh-CN" sz="2400" b="1" dirty="0">
              <a:solidFill>
                <a:srgbClr val="1C1C1C"/>
              </a:solidFill>
              <a:latin typeface="+mn-lt"/>
            </a:endParaRPr>
          </a:p>
        </p:txBody>
      </p:sp>
      <p:sp>
        <p:nvSpPr>
          <p:cNvPr id="13328" name="灯片编号占位符 1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704D60A-483E-4CC6-8E4D-7CCB4B795ECA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 smtClean="0"/>
          </a:p>
        </p:txBody>
      </p:sp>
      <p:sp>
        <p:nvSpPr>
          <p:cNvPr id="18" name="TextBox 78"/>
          <p:cNvSpPr txBox="1">
            <a:spLocks noChangeArrowheads="1"/>
          </p:cNvSpPr>
          <p:nvPr/>
        </p:nvSpPr>
        <p:spPr bwMode="auto">
          <a:xfrm>
            <a:off x="428596" y="214290"/>
            <a:ext cx="4489450" cy="563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教研室工作的困惑</a:t>
            </a:r>
            <a:endParaRPr lang="zh-CN" altLang="en-US" sz="2800" b="1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4" name="图片 2" descr="www.tuweimei.comComp_10853507_7eXbfqlJIqGpu9jqjc354r8NU56wPZTN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1" y="2714620"/>
            <a:ext cx="1643042" cy="2190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2" descr="www.tuweimei.comComp_16474580_HQVmIAuVVmvLeTxncNh1uORRTLZ0QwgX.jpg"/>
          <p:cNvPicPr>
            <a:picLocks noGrp="1" noChangeAspect="1"/>
          </p:cNvPicPr>
          <p:nvPr isPhoto="1"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6072206"/>
            <a:ext cx="186177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3" descr="听诊.jpg"/>
          <p:cNvPicPr>
            <a:picLocks noGrp="1" noChangeAspect="1"/>
          </p:cNvPicPr>
          <p:nvPr isPhoto="1"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5929326"/>
            <a:ext cx="1313558" cy="928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45"/>
          <p:cNvSpPr/>
          <p:nvPr/>
        </p:nvSpPr>
        <p:spPr>
          <a:xfrm>
            <a:off x="2205038" y="4468813"/>
            <a:ext cx="1503362" cy="1193800"/>
          </a:xfrm>
          <a:prstGeom prst="rect">
            <a:avLst/>
          </a:prstGeom>
          <a:solidFill>
            <a:schemeClr val="bg1">
              <a:lumMod val="65000"/>
              <a:alpha val="2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5" name="오른쪽 화살표 47"/>
          <p:cNvSpPr/>
          <p:nvPr/>
        </p:nvSpPr>
        <p:spPr>
          <a:xfrm>
            <a:off x="2516429" y="4676861"/>
            <a:ext cx="1140704" cy="881453"/>
          </a:xfrm>
          <a:prstGeom prst="rightArrow">
            <a:avLst/>
          </a:prstGeom>
          <a:gradFill>
            <a:gsLst>
              <a:gs pos="0">
                <a:schemeClr val="tx1">
                  <a:lumMod val="95000"/>
                  <a:lumOff val="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6" name="직사각형 44"/>
          <p:cNvSpPr/>
          <p:nvPr/>
        </p:nvSpPr>
        <p:spPr>
          <a:xfrm>
            <a:off x="2205038" y="2292350"/>
            <a:ext cx="1503362" cy="1192213"/>
          </a:xfrm>
          <a:prstGeom prst="rect">
            <a:avLst/>
          </a:prstGeom>
          <a:solidFill>
            <a:schemeClr val="bg1">
              <a:lumMod val="65000"/>
              <a:alpha val="2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7" name="오른쪽 화살표 46"/>
          <p:cNvSpPr/>
          <p:nvPr/>
        </p:nvSpPr>
        <p:spPr>
          <a:xfrm>
            <a:off x="2516429" y="2447304"/>
            <a:ext cx="1140704" cy="881453"/>
          </a:xfrm>
          <a:prstGeom prst="rightArrow">
            <a:avLst/>
          </a:prstGeom>
          <a:gradFill>
            <a:gsLst>
              <a:gs pos="0">
                <a:schemeClr val="tx1">
                  <a:lumMod val="95000"/>
                  <a:lumOff val="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100000" t="100000"/>
            </a:path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8" name="타원 3"/>
          <p:cNvSpPr/>
          <p:nvPr/>
        </p:nvSpPr>
        <p:spPr>
          <a:xfrm>
            <a:off x="909638" y="3587750"/>
            <a:ext cx="1762125" cy="363538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rgbClr val="BBE0E3">
                  <a:shade val="67500"/>
                  <a:satMod val="115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857250" y="1928813"/>
            <a:ext cx="1866900" cy="18669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latin typeface="+mn-lt"/>
              <a:ea typeface="+mn-ea"/>
            </a:endParaRPr>
          </a:p>
        </p:txBody>
      </p:sp>
      <p:grpSp>
        <p:nvGrpSpPr>
          <p:cNvPr id="9229" name="그룹 25"/>
          <p:cNvGrpSpPr>
            <a:grpSpLocks/>
          </p:cNvGrpSpPr>
          <p:nvPr/>
        </p:nvGrpSpPr>
        <p:grpSpPr bwMode="auto">
          <a:xfrm>
            <a:off x="960438" y="2032000"/>
            <a:ext cx="1658937" cy="1658938"/>
            <a:chOff x="5429256" y="2000240"/>
            <a:chExt cx="2286017" cy="2286016"/>
          </a:xfrm>
        </p:grpSpPr>
        <p:sp>
          <p:nvSpPr>
            <p:cNvPr id="9254" name="Oval 4"/>
            <p:cNvSpPr>
              <a:spLocks noChangeArrowheads="1"/>
            </p:cNvSpPr>
            <p:nvPr/>
          </p:nvSpPr>
          <p:spPr bwMode="auto">
            <a:xfrm>
              <a:off x="5429256" y="2000240"/>
              <a:ext cx="2286017" cy="2286016"/>
            </a:xfrm>
            <a:prstGeom prst="ellipse">
              <a:avLst/>
            </a:prstGeom>
            <a:solidFill>
              <a:schemeClr val="bg1"/>
            </a:solidFill>
            <a:ln w="381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Calibri" pitchFamily="34" charset="0"/>
                <a:ea typeface="맑은 고딕" pitchFamily="34" charset="-127"/>
              </a:endParaRPr>
            </a:p>
          </p:txBody>
        </p:sp>
        <p:sp>
          <p:nvSpPr>
            <p:cNvPr id="9255" name="Oval 4"/>
            <p:cNvSpPr>
              <a:spLocks noChangeArrowheads="1"/>
            </p:cNvSpPr>
            <p:nvPr/>
          </p:nvSpPr>
          <p:spPr bwMode="auto">
            <a:xfrm>
              <a:off x="5500694" y="2071678"/>
              <a:ext cx="2143140" cy="2143139"/>
            </a:xfrm>
            <a:prstGeom prst="ellipse">
              <a:avLst/>
            </a:prstGeom>
            <a:gradFill rotWithShape="1">
              <a:gsLst>
                <a:gs pos="0">
                  <a:srgbClr val="E1E1E1"/>
                </a:gs>
                <a:gs pos="100000">
                  <a:srgbClr val="C0C0C0"/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Calibri" pitchFamily="34" charset="0"/>
                <a:ea typeface="맑은 고딕" pitchFamily="34" charset="-127"/>
              </a:endParaRPr>
            </a:p>
          </p:txBody>
        </p:sp>
      </p:grpSp>
      <p:pic>
        <p:nvPicPr>
          <p:cNvPr id="13" name="Picture 3" descr="C:\Documents and Settings\HANA\바탕 화면\김성태\업무\파워포인트\자료\그림3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73063"/>
          <a:stretch>
            <a:fillRect/>
          </a:stretch>
        </p:blipFill>
        <p:spPr bwMode="auto">
          <a:xfrm rot="10800000">
            <a:off x="1001773" y="3225056"/>
            <a:ext cx="1561255" cy="420551"/>
          </a:xfrm>
          <a:prstGeom prst="rect">
            <a:avLst/>
          </a:prstGeom>
          <a:noFill/>
        </p:spPr>
      </p:pic>
      <p:sp>
        <p:nvSpPr>
          <p:cNvPr id="14" name="타원 29"/>
          <p:cNvSpPr/>
          <p:nvPr/>
        </p:nvSpPr>
        <p:spPr>
          <a:xfrm>
            <a:off x="909638" y="5765800"/>
            <a:ext cx="1762125" cy="363538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rgbClr val="BBE0E3">
                  <a:shade val="67500"/>
                  <a:satMod val="115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15" name="Oval 4"/>
          <p:cNvSpPr>
            <a:spLocks noChangeArrowheads="1"/>
          </p:cNvSpPr>
          <p:nvPr/>
        </p:nvSpPr>
        <p:spPr bwMode="auto">
          <a:xfrm>
            <a:off x="857250" y="4106863"/>
            <a:ext cx="1866900" cy="18669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latin typeface="+mn-lt"/>
              <a:ea typeface="+mn-ea"/>
            </a:endParaRPr>
          </a:p>
        </p:txBody>
      </p:sp>
      <p:grpSp>
        <p:nvGrpSpPr>
          <p:cNvPr id="9233" name="그룹 31"/>
          <p:cNvGrpSpPr>
            <a:grpSpLocks/>
          </p:cNvGrpSpPr>
          <p:nvPr/>
        </p:nvGrpSpPr>
        <p:grpSpPr bwMode="auto">
          <a:xfrm>
            <a:off x="960438" y="4210050"/>
            <a:ext cx="1658937" cy="1658938"/>
            <a:chOff x="5429256" y="2000240"/>
            <a:chExt cx="2286017" cy="2286016"/>
          </a:xfrm>
        </p:grpSpPr>
        <p:sp>
          <p:nvSpPr>
            <p:cNvPr id="9252" name="Oval 4"/>
            <p:cNvSpPr>
              <a:spLocks noChangeArrowheads="1"/>
            </p:cNvSpPr>
            <p:nvPr/>
          </p:nvSpPr>
          <p:spPr bwMode="auto">
            <a:xfrm>
              <a:off x="5429256" y="2000240"/>
              <a:ext cx="2286017" cy="2286016"/>
            </a:xfrm>
            <a:prstGeom prst="ellipse">
              <a:avLst/>
            </a:prstGeom>
            <a:solidFill>
              <a:schemeClr val="bg1"/>
            </a:solidFill>
            <a:ln w="381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Calibri" pitchFamily="34" charset="0"/>
                <a:ea typeface="맑은 고딕" pitchFamily="34" charset="-127"/>
              </a:endParaRPr>
            </a:p>
          </p:txBody>
        </p:sp>
        <p:sp>
          <p:nvSpPr>
            <p:cNvPr id="9253" name="Oval 4"/>
            <p:cNvSpPr>
              <a:spLocks noChangeArrowheads="1"/>
            </p:cNvSpPr>
            <p:nvPr/>
          </p:nvSpPr>
          <p:spPr bwMode="auto">
            <a:xfrm>
              <a:off x="5500694" y="2071678"/>
              <a:ext cx="2143140" cy="2143139"/>
            </a:xfrm>
            <a:prstGeom prst="ellipse">
              <a:avLst/>
            </a:prstGeom>
            <a:gradFill rotWithShape="1">
              <a:gsLst>
                <a:gs pos="0">
                  <a:srgbClr val="E1E1E1"/>
                </a:gs>
                <a:gs pos="100000">
                  <a:srgbClr val="C0C0C0"/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Calibri" pitchFamily="34" charset="0"/>
                <a:ea typeface="맑은 고딕" pitchFamily="34" charset="-127"/>
              </a:endParaRPr>
            </a:p>
          </p:txBody>
        </p:sp>
      </p:grpSp>
      <p:sp>
        <p:nvSpPr>
          <p:cNvPr id="9234" name="Oval 118"/>
          <p:cNvSpPr>
            <a:spLocks noChangeArrowheads="1"/>
          </p:cNvSpPr>
          <p:nvPr/>
        </p:nvSpPr>
        <p:spPr bwMode="auto">
          <a:xfrm>
            <a:off x="1220788" y="4262438"/>
            <a:ext cx="1139825" cy="82867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C0C0C0">
                  <a:alpha val="20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latin typeface="Calibri" pitchFamily="34" charset="0"/>
              <a:ea typeface="맑은 고딕" pitchFamily="34" charset="-127"/>
            </a:endParaRPr>
          </a:p>
        </p:txBody>
      </p:sp>
      <p:sp>
        <p:nvSpPr>
          <p:cNvPr id="20" name="타원 36"/>
          <p:cNvSpPr/>
          <p:nvPr/>
        </p:nvSpPr>
        <p:spPr>
          <a:xfrm>
            <a:off x="1101063" y="3121356"/>
            <a:ext cx="1379613" cy="1901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5000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pic>
        <p:nvPicPr>
          <p:cNvPr id="21" name="Picture 4" descr="C:\Documents and Settings\HANA\바탕 화면\김성태\업무\파워포인트\자료\그림3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49816"/>
          <a:stretch>
            <a:fillRect/>
          </a:stretch>
        </p:blipFill>
        <p:spPr bwMode="auto">
          <a:xfrm rot="10800000">
            <a:off x="1004386" y="5039812"/>
            <a:ext cx="1561255" cy="783503"/>
          </a:xfrm>
          <a:prstGeom prst="rect">
            <a:avLst/>
          </a:prstGeom>
          <a:noFill/>
        </p:spPr>
      </p:pic>
      <p:sp>
        <p:nvSpPr>
          <p:cNvPr id="9239" name="Oval 118"/>
          <p:cNvSpPr>
            <a:spLocks noChangeArrowheads="1"/>
          </p:cNvSpPr>
          <p:nvPr/>
        </p:nvSpPr>
        <p:spPr bwMode="auto">
          <a:xfrm>
            <a:off x="1220788" y="2084388"/>
            <a:ext cx="1139825" cy="8302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C0C0C0">
                  <a:alpha val="20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latin typeface="Calibri" pitchFamily="34" charset="0"/>
              <a:ea typeface="맑은 고딕" pitchFamily="34" charset="-127"/>
            </a:endParaRPr>
          </a:p>
        </p:txBody>
      </p:sp>
      <p:sp>
        <p:nvSpPr>
          <p:cNvPr id="23" name="타원 39"/>
          <p:cNvSpPr/>
          <p:nvPr/>
        </p:nvSpPr>
        <p:spPr>
          <a:xfrm>
            <a:off x="1012774" y="4936111"/>
            <a:ext cx="1555505" cy="1901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5000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grpSp>
        <p:nvGrpSpPr>
          <p:cNvPr id="9243" name="组合 34"/>
          <p:cNvGrpSpPr>
            <a:grpSpLocks/>
          </p:cNvGrpSpPr>
          <p:nvPr/>
        </p:nvGrpSpPr>
        <p:grpSpPr bwMode="auto">
          <a:xfrm>
            <a:off x="3760788" y="2290763"/>
            <a:ext cx="4668837" cy="1193800"/>
            <a:chOff x="4260899" y="2290603"/>
            <a:chExt cx="3525811" cy="1193704"/>
          </a:xfrm>
        </p:grpSpPr>
        <p:sp>
          <p:nvSpPr>
            <p:cNvPr id="28" name="Rectangle 52"/>
            <p:cNvSpPr>
              <a:spLocks noChangeArrowheads="1"/>
            </p:cNvSpPr>
            <p:nvPr/>
          </p:nvSpPr>
          <p:spPr bwMode="auto">
            <a:xfrm>
              <a:off x="4260899" y="2290603"/>
              <a:ext cx="3525811" cy="261916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</a:endParaRPr>
            </a:p>
          </p:txBody>
        </p:sp>
        <p:sp>
          <p:nvSpPr>
            <p:cNvPr id="9251" name="Rectangle 53"/>
            <p:cNvSpPr>
              <a:spLocks noChangeArrowheads="1"/>
            </p:cNvSpPr>
            <p:nvPr/>
          </p:nvSpPr>
          <p:spPr bwMode="auto">
            <a:xfrm>
              <a:off x="4260899" y="2551004"/>
              <a:ext cx="3525811" cy="933303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Calibri" pitchFamily="34" charset="0"/>
                <a:ea typeface="맑은 고딕" pitchFamily="34" charset="-127"/>
              </a:endParaRPr>
            </a:p>
          </p:txBody>
        </p:sp>
      </p:grpSp>
      <p:grpSp>
        <p:nvGrpSpPr>
          <p:cNvPr id="9244" name="组合 35"/>
          <p:cNvGrpSpPr>
            <a:grpSpLocks/>
          </p:cNvGrpSpPr>
          <p:nvPr/>
        </p:nvGrpSpPr>
        <p:grpSpPr bwMode="auto">
          <a:xfrm>
            <a:off x="3760788" y="4468813"/>
            <a:ext cx="4668837" cy="1193800"/>
            <a:chOff x="3760833" y="4468309"/>
            <a:chExt cx="3525811" cy="1193705"/>
          </a:xfrm>
        </p:grpSpPr>
        <p:sp>
          <p:nvSpPr>
            <p:cNvPr id="30" name="Rectangle 52"/>
            <p:cNvSpPr>
              <a:spLocks noChangeArrowheads="1"/>
            </p:cNvSpPr>
            <p:nvPr/>
          </p:nvSpPr>
          <p:spPr bwMode="auto">
            <a:xfrm>
              <a:off x="3760833" y="4468309"/>
              <a:ext cx="3525811" cy="261916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+mn-lt"/>
                <a:ea typeface="+mn-ea"/>
              </a:endParaRPr>
            </a:p>
          </p:txBody>
        </p:sp>
        <p:sp>
          <p:nvSpPr>
            <p:cNvPr id="9249" name="Rectangle 53"/>
            <p:cNvSpPr>
              <a:spLocks noChangeArrowheads="1"/>
            </p:cNvSpPr>
            <p:nvPr/>
          </p:nvSpPr>
          <p:spPr bwMode="auto">
            <a:xfrm>
              <a:off x="3760833" y="4728711"/>
              <a:ext cx="3525811" cy="933303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Calibri" pitchFamily="34" charset="0"/>
                <a:ea typeface="맑은 고딕" pitchFamily="34" charset="-127"/>
              </a:endParaRPr>
            </a:p>
          </p:txBody>
        </p:sp>
      </p:grpSp>
      <p:sp>
        <p:nvSpPr>
          <p:cNvPr id="9245" name="TextBox 36"/>
          <p:cNvSpPr txBox="1">
            <a:spLocks noChangeArrowheads="1"/>
          </p:cNvSpPr>
          <p:nvPr/>
        </p:nvSpPr>
        <p:spPr bwMode="auto">
          <a:xfrm>
            <a:off x="4071938" y="2786063"/>
            <a:ext cx="40719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与时俱进，做个“潮”主任</a:t>
            </a:r>
            <a:endParaRPr lang="zh-CN" altLang="en-US" sz="2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9246" name="TextBox 37"/>
          <p:cNvSpPr txBox="1">
            <a:spLocks noChangeArrowheads="1"/>
          </p:cNvSpPr>
          <p:nvPr/>
        </p:nvSpPr>
        <p:spPr bwMode="auto">
          <a:xfrm>
            <a:off x="4000500" y="4929188"/>
            <a:ext cx="4071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积极沟通，</a:t>
            </a:r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做个</a:t>
            </a:r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“巧”主任</a:t>
            </a:r>
            <a:endParaRPr lang="zh-CN" altLang="en-US" sz="2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9247" name="灯片编号占位符 31"/>
          <p:cNvSpPr>
            <a:spLocks noGrp="1"/>
          </p:cNvSpPr>
          <p:nvPr>
            <p:ph type="sldNum" sz="quarter" idx="12"/>
          </p:nvPr>
        </p:nvSpPr>
        <p:spPr bwMode="auto">
          <a:xfrm>
            <a:off x="6500826" y="6143644"/>
            <a:ext cx="230505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FDB7E0F-4546-4761-803F-750B416F787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CN" smtClean="0"/>
          </a:p>
        </p:txBody>
      </p:sp>
      <p:sp>
        <p:nvSpPr>
          <p:cNvPr id="33" name="TextBox 76"/>
          <p:cNvSpPr txBox="1">
            <a:spLocks noChangeArrowheads="1"/>
          </p:cNvSpPr>
          <p:nvPr/>
        </p:nvSpPr>
        <p:spPr bwMode="auto">
          <a:xfrm>
            <a:off x="571472" y="214290"/>
            <a:ext cx="4491038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新工作方式的探讨</a:t>
            </a:r>
            <a:endParaRPr lang="zh-CN" altLang="en-US" sz="2800" b="1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 txBox="1">
            <a:spLocks noChangeArrowheads="1"/>
          </p:cNvSpPr>
          <p:nvPr/>
        </p:nvSpPr>
        <p:spPr bwMode="auto">
          <a:xfrm>
            <a:off x="285720" y="2786058"/>
            <a:ext cx="53578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期待与您共同探讨！</a:t>
            </a:r>
            <a:endParaRPr lang="zh-CN" altLang="en-US" sz="4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问号">
  <a:themeElements>
    <a:clrScheme name="问号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FF0517"/>
      </a:accent1>
      <a:accent2>
        <a:srgbClr val="BC000D"/>
      </a:accent2>
      <a:accent3>
        <a:srgbClr val="FFFFFF"/>
      </a:accent3>
      <a:accent4>
        <a:srgbClr val="000000"/>
      </a:accent4>
      <a:accent5>
        <a:srgbClr val="FFAAAB"/>
      </a:accent5>
      <a:accent6>
        <a:srgbClr val="AA000B"/>
      </a:accent6>
      <a:hlink>
        <a:srgbClr val="3A0004"/>
      </a:hlink>
      <a:folHlink>
        <a:srgbClr val="FF3B3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184</Words>
  <PresentationFormat>全屏显示(4:3)</PresentationFormat>
  <Paragraphs>46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宋体</vt:lpstr>
      <vt:lpstr>华文细黑</vt:lpstr>
      <vt:lpstr>Calibri</vt:lpstr>
      <vt:lpstr>HY헤드라인M</vt:lpstr>
      <vt:lpstr>맑은 고딕</vt:lpstr>
      <vt:lpstr>黑体</vt:lpstr>
      <vt:lpstr>问号</vt:lpstr>
      <vt:lpstr>幻灯片 1</vt:lpstr>
      <vt:lpstr>探讨的要点</vt:lpstr>
      <vt:lpstr>1.教研室队伍迅速壮大</vt:lpstr>
      <vt:lpstr>2.教研室工作规范管理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问号</dc:title>
  <dc:subject>问号</dc:subject>
  <dc:creator>lxym148</dc:creator>
  <cp:keywords>问号</cp:keywords>
  <cp:lastModifiedBy>nainai</cp:lastModifiedBy>
  <cp:revision>61</cp:revision>
  <dcterms:modified xsi:type="dcterms:W3CDTF">2012-07-12T05:12:39Z</dcterms:modified>
</cp:coreProperties>
</file>